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81" r:id="rId14"/>
    <p:sldId id="282" r:id="rId15"/>
    <p:sldId id="283" r:id="rId16"/>
    <p:sldId id="278" r:id="rId17"/>
    <p:sldId id="284" r:id="rId18"/>
    <p:sldId id="279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61" r:id="rId27"/>
    <p:sldId id="262" r:id="rId28"/>
    <p:sldId id="263" r:id="rId29"/>
    <p:sldId id="267" r:id="rId30"/>
    <p:sldId id="264" r:id="rId31"/>
    <p:sldId id="265" r:id="rId32"/>
    <p:sldId id="266" r:id="rId33"/>
  </p:sldIdLst>
  <p:sldSz cx="16256000" cy="9144000"/>
  <p:notesSz cx="9144000" cy="16256000"/>
  <p:embeddedFontLst>
    <p:embeddedFont>
      <p:font typeface="MiSans" panose="02010600030101010101" charset="-122"/>
      <p:regular r:id="rId35"/>
    </p:embeddedFont>
    <p:embeddedFont>
      <p:font typeface="得意黑" panose="02010600030101010101" charset="-122"/>
      <p:regular r:id="rId36"/>
      <p: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Liter" panose="02010600030101010101" charset="0"/>
      <p:regular r:id="rId4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B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45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12/25/2025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 rtl="0"/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9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3.mp3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shetu66.com/88f54c63375d3bbdddf8f63d8818761930d6611e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7833" b="7833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B1F">
                  <a:alpha val="95000"/>
                </a:srgbClr>
              </a:gs>
              <a:gs pos="50000">
                <a:srgbClr val="1A1B1F">
                  <a:alpha val="85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513080" y="1653540"/>
            <a:ext cx="4823460" cy="518160"/>
          </a:xfrm>
          <a:custGeom>
            <a:avLst/>
            <a:gdLst/>
            <a:ahLst/>
            <a:cxnLst/>
            <a:rect l="l" t="t" r="r" b="b"/>
            <a:pathLst>
              <a:path w="4823460" h="518160">
                <a:moveTo>
                  <a:pt x="50800" y="0"/>
                </a:moveTo>
                <a:lnTo>
                  <a:pt x="4772660" y="0"/>
                </a:lnTo>
                <a:cubicBezTo>
                  <a:pt x="4800716" y="0"/>
                  <a:pt x="4823460" y="22744"/>
                  <a:pt x="4823460" y="50800"/>
                </a:cubicBezTo>
                <a:lnTo>
                  <a:pt x="4823460" y="467360"/>
                </a:lnTo>
                <a:cubicBezTo>
                  <a:pt x="4823460" y="495416"/>
                  <a:pt x="4800716" y="518160"/>
                  <a:pt x="4772660" y="518160"/>
                </a:cubicBezTo>
                <a:lnTo>
                  <a:pt x="50800" y="518160"/>
                </a:lnTo>
                <a:cubicBezTo>
                  <a:pt x="22744" y="518160"/>
                  <a:pt x="0" y="495416"/>
                  <a:pt x="0" y="467360"/>
                </a:cubicBezTo>
                <a:lnTo>
                  <a:pt x="0" y="50800"/>
                </a:lnTo>
                <a:cubicBezTo>
                  <a:pt x="0" y="22744"/>
                  <a:pt x="22744" y="0"/>
                  <a:pt x="50800" y="0"/>
                </a:cubicBezTo>
                <a:close/>
              </a:path>
            </a:pathLst>
          </a:custGeom>
          <a:solidFill>
            <a:srgbClr val="A95C5C">
              <a:alpha val="20000"/>
            </a:srgbClr>
          </a:solidFill>
          <a:ln w="10160">
            <a:solidFill>
              <a:srgbClr val="A95C5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21360" y="1800860"/>
            <a:ext cx="4496594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b="1" kern="0" spc="70" dirty="0">
                <a:solidFill>
                  <a:srgbClr val="A95C5C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MULTIMODAL AI CHARACTER RECONSTRUCTION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2481580"/>
            <a:ext cx="15621000" cy="1905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6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Multimodal AI Role Building</a:t>
            </a:r>
            <a:endParaRPr lang="en-US" sz="1600" dirty="0"/>
          </a:p>
          <a:p>
            <a:pPr algn="l" rtl="0">
              <a:lnSpc>
                <a:spcPct val="100000"/>
              </a:lnSpc>
            </a:pPr>
            <a:r>
              <a:rPr lang="en-US" sz="6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Consistency Study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4792980"/>
            <a:ext cx="812800" cy="50800"/>
          </a:xfrm>
          <a:custGeom>
            <a:avLst/>
            <a:gdLst/>
            <a:ahLst/>
            <a:cxnLst/>
            <a:rect l="l" t="t" r="r" b="b"/>
            <a:pathLst>
              <a:path w="812800" h="50800">
                <a:moveTo>
                  <a:pt x="0" y="0"/>
                </a:moveTo>
                <a:lnTo>
                  <a:pt x="812800" y="0"/>
                </a:lnTo>
                <a:lnTo>
                  <a:pt x="812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8" name="Text 5"/>
          <p:cNvSpPr/>
          <p:nvPr/>
        </p:nvSpPr>
        <p:spPr>
          <a:xfrm>
            <a:off x="1523999" y="4589780"/>
            <a:ext cx="6705601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Take </a:t>
            </a:r>
            <a:r>
              <a:rPr lang="zh-CN" altLang="en-US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“</a:t>
            </a:r>
            <a:r>
              <a:rPr lang="en-US" altLang="zh-CN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wanderer</a:t>
            </a:r>
            <a:r>
              <a:rPr lang="zh-CN" altLang="en-US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”</a:t>
            </a:r>
            <a:r>
              <a:rPr lang="en-US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 as an example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08000" y="5351780"/>
            <a:ext cx="15367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 complete workflow from text kernel to audiovisual performance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8000" y="6113780"/>
            <a:ext cx="1016000" cy="406400"/>
          </a:xfrm>
          <a:custGeom>
            <a:avLst/>
            <a:gdLst/>
            <a:ahLst/>
            <a:cxnLst/>
            <a:rect l="l" t="t" r="r" b="b"/>
            <a:pathLst>
              <a:path w="1016000" h="406400">
                <a:moveTo>
                  <a:pt x="50800" y="0"/>
                </a:moveTo>
                <a:lnTo>
                  <a:pt x="965200" y="0"/>
                </a:lnTo>
                <a:cubicBezTo>
                  <a:pt x="993237" y="0"/>
                  <a:pt x="1016000" y="22763"/>
                  <a:pt x="1016000" y="50800"/>
                </a:cubicBezTo>
                <a:lnTo>
                  <a:pt x="1016000" y="355600"/>
                </a:lnTo>
                <a:cubicBezTo>
                  <a:pt x="1016000" y="383637"/>
                  <a:pt x="993237" y="406400"/>
                  <a:pt x="9652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11" name="Text 8"/>
          <p:cNvSpPr/>
          <p:nvPr/>
        </p:nvSpPr>
        <p:spPr>
          <a:xfrm>
            <a:off x="508000" y="6113780"/>
            <a:ext cx="1104900" cy="406400"/>
          </a:xfrm>
          <a:prstGeom prst="rect">
            <a:avLst/>
          </a:prstGeom>
          <a:noFill/>
        </p:spPr>
        <p:txBody>
          <a:bodyPr wrap="square" lIns="152400" tIns="76200" rIns="152400" bIns="762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role play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676400" y="6113780"/>
            <a:ext cx="1257300" cy="406400"/>
          </a:xfrm>
          <a:custGeom>
            <a:avLst/>
            <a:gdLst/>
            <a:ahLst/>
            <a:cxnLst/>
            <a:rect l="l" t="t" r="r" b="b"/>
            <a:pathLst>
              <a:path w="1257300" h="406400">
                <a:moveTo>
                  <a:pt x="50800" y="0"/>
                </a:moveTo>
                <a:lnTo>
                  <a:pt x="1206500" y="0"/>
                </a:lnTo>
                <a:cubicBezTo>
                  <a:pt x="1234537" y="0"/>
                  <a:pt x="1257300" y="22763"/>
                  <a:pt x="1257300" y="50800"/>
                </a:cubicBezTo>
                <a:lnTo>
                  <a:pt x="1257300" y="355600"/>
                </a:lnTo>
                <a:cubicBezTo>
                  <a:pt x="1257300" y="383637"/>
                  <a:pt x="1234537" y="406400"/>
                  <a:pt x="12065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13" name="Text 10"/>
          <p:cNvSpPr/>
          <p:nvPr/>
        </p:nvSpPr>
        <p:spPr>
          <a:xfrm>
            <a:off x="1676400" y="6113780"/>
            <a:ext cx="1346200" cy="406400"/>
          </a:xfrm>
          <a:prstGeom prst="rect">
            <a:avLst/>
          </a:prstGeom>
          <a:noFill/>
        </p:spPr>
        <p:txBody>
          <a:bodyPr wrap="square" lIns="152400" tIns="76200" rIns="152400" bIns="762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Prompt project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3092133" y="6113780"/>
            <a:ext cx="1193800" cy="406400"/>
          </a:xfrm>
          <a:custGeom>
            <a:avLst/>
            <a:gdLst/>
            <a:ahLst/>
            <a:cxnLst/>
            <a:rect l="l" t="t" r="r" b="b"/>
            <a:pathLst>
              <a:path w="1193800" h="406400">
                <a:moveTo>
                  <a:pt x="50800" y="0"/>
                </a:moveTo>
                <a:lnTo>
                  <a:pt x="1143000" y="0"/>
                </a:lnTo>
                <a:cubicBezTo>
                  <a:pt x="1171037" y="0"/>
                  <a:pt x="1193800" y="22763"/>
                  <a:pt x="1193800" y="50800"/>
                </a:cubicBezTo>
                <a:lnTo>
                  <a:pt x="1193800" y="355600"/>
                </a:lnTo>
                <a:cubicBezTo>
                  <a:pt x="1193800" y="383637"/>
                  <a:pt x="1171037" y="406400"/>
                  <a:pt x="1143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3092133" y="6113780"/>
            <a:ext cx="1282700" cy="406400"/>
          </a:xfrm>
          <a:prstGeom prst="rect">
            <a:avLst/>
          </a:prstGeom>
          <a:noFill/>
        </p:spPr>
        <p:txBody>
          <a:bodyPr wrap="square" lIns="152400" tIns="76200" rIns="152400" bIns="762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Multimodal generation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438333" y="6113780"/>
            <a:ext cx="1079500" cy="406400"/>
          </a:xfrm>
          <a:custGeom>
            <a:avLst/>
            <a:gdLst/>
            <a:ahLst/>
            <a:cxnLst/>
            <a:rect l="l" t="t" r="r" b="b"/>
            <a:pathLst>
              <a:path w="1079500" h="406400">
                <a:moveTo>
                  <a:pt x="50800" y="0"/>
                </a:moveTo>
                <a:lnTo>
                  <a:pt x="1028700" y="0"/>
                </a:lnTo>
                <a:cubicBezTo>
                  <a:pt x="1056737" y="0"/>
                  <a:pt x="1079500" y="22763"/>
                  <a:pt x="1079500" y="50800"/>
                </a:cubicBezTo>
                <a:lnTo>
                  <a:pt x="1079500" y="355600"/>
                </a:lnTo>
                <a:cubicBezTo>
                  <a:pt x="1079500" y="383637"/>
                  <a:pt x="1056737" y="406400"/>
                  <a:pt x="10287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17" name="Text 14"/>
          <p:cNvSpPr/>
          <p:nvPr/>
        </p:nvSpPr>
        <p:spPr>
          <a:xfrm>
            <a:off x="4438333" y="6113780"/>
            <a:ext cx="1168400" cy="406400"/>
          </a:xfrm>
          <a:prstGeom prst="rect">
            <a:avLst/>
          </a:prstGeom>
          <a:noFill/>
        </p:spPr>
        <p:txBody>
          <a:bodyPr wrap="square" lIns="152400" tIns="76200" rIns="152400" bIns="762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Workflow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08000" y="7665720"/>
            <a:ext cx="15240000" cy="10160"/>
          </a:xfrm>
          <a:custGeom>
            <a:avLst/>
            <a:gdLst/>
            <a:ahLst/>
            <a:cxnLst/>
            <a:rect l="l" t="t" r="r" b="b"/>
            <a:pathLst>
              <a:path w="15240000" h="10160">
                <a:moveTo>
                  <a:pt x="0" y="0"/>
                </a:moveTo>
                <a:lnTo>
                  <a:pt x="15240000" y="0"/>
                </a:lnTo>
                <a:lnTo>
                  <a:pt x="152400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19" name="Text 16"/>
          <p:cNvSpPr/>
          <p:nvPr/>
        </p:nvSpPr>
        <p:spPr>
          <a:xfrm>
            <a:off x="508000" y="7975600"/>
            <a:ext cx="3746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Text modality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08000" y="8280400"/>
            <a:ext cx="377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Workflow</a:t>
            </a:r>
          </a:p>
        </p:txBody>
      </p:sp>
      <p:sp>
        <p:nvSpPr>
          <p:cNvPr id="21" name="Text 18"/>
          <p:cNvSpPr/>
          <p:nvPr/>
        </p:nvSpPr>
        <p:spPr>
          <a:xfrm>
            <a:off x="4368800" y="7975600"/>
            <a:ext cx="3746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Image modality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4368800" y="8280400"/>
            <a:ext cx="377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Gemini</a:t>
            </a:r>
          </a:p>
        </p:txBody>
      </p:sp>
      <p:sp>
        <p:nvSpPr>
          <p:cNvPr id="23" name="Text 20"/>
          <p:cNvSpPr/>
          <p:nvPr/>
        </p:nvSpPr>
        <p:spPr>
          <a:xfrm>
            <a:off x="8229600" y="7975600"/>
            <a:ext cx="3746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Video modality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8229600" y="8280400"/>
            <a:ext cx="377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Veo 3.1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2090400" y="7975600"/>
            <a:ext cx="3746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audio modality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2090400" y="8280400"/>
            <a:ext cx="3771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Suno AI</a:t>
            </a:r>
            <a:endParaRPr lang="en-US" sz="160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A61808D7-E6D7-4160-80D1-B938E170A6A9}"/>
              </a:ext>
            </a:extLst>
          </p:cNvPr>
          <p:cNvSpPr/>
          <p:nvPr/>
        </p:nvSpPr>
        <p:spPr>
          <a:xfrm>
            <a:off x="5606734" y="6987540"/>
            <a:ext cx="929036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G</a:t>
            </a:r>
            <a:r>
              <a:rPr lang="en-US" altLang="zh-CN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roup 4:</a:t>
            </a:r>
            <a:r>
              <a:rPr lang="zh-CN" altLang="en-US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 </a:t>
            </a:r>
            <a:r>
              <a:rPr lang="en-US" altLang="zh-CN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Zhihui</a:t>
            </a:r>
            <a:r>
              <a:rPr lang="zh-CN" altLang="en-US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 </a:t>
            </a:r>
            <a:r>
              <a:rPr lang="en-US" altLang="zh-CN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Mao, Rui Chen, </a:t>
            </a:r>
            <a:r>
              <a:rPr lang="en-US" altLang="zh-CN" sz="3000" b="1" dirty="0" err="1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Haoxuan</a:t>
            </a:r>
            <a:r>
              <a:rPr lang="en-US" altLang="zh-CN" sz="3000" b="1" dirty="0">
                <a:solidFill>
                  <a:srgbClr val="7D7C7A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 Huan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Prompt 1 Results: The "Stereotype" Trap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注意你的性格自我厌恶与自尊并存，以自我救赎为核心。你在某种程度上视自己为“罪犯”，希望通过打击对你造成错误引导的人“博士”，获得救赎。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（转过身，紫色的眼眸中闪过一丝痛苦与挣扎，嘴角微微下撇，露出一个嘲讽的笑容）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呵，说到罪犯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我自己才是最大的罪人，不是吗？我亲手犯下了无数不可绕恕的罪行，伤害过太多无辜的人。曾经的我，确实以为自己是站在正义的一方，但实际上，我只是博士手中的工具罢了。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（握紧拳头，指甲嵌入手心）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你说得没错，我现在确实是在寻求某种意义上的救赎。但你知道吗？真正的救赎并不是简单地惩罚那些所谓的“恶人”。博士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那个将我扭曲成如今模样的人，他确实该死。可是，真正的问题在于，是谁创造了这样的环境？又是谁让这一切成为了可能？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（目光变得锐利，带着一丝苦涩）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所以，当我谈论罪犯是否有受教育的权利时，其实也是在拷问我自己。我是否也有资格去追求真正的知识？还是说，我已经堕落到无法再得到救赎的地步了？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（转身继续凝望远方，语气低沉）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也许有一天，我会找到答案。但在此之前，我还是那个戴着斗笠、被人称作“流浪者”的家伙。至少，我可以选择直面自己的罪孽，而不是逃避。</a:t>
            </a:r>
          </a:p>
        </p:txBody>
      </p:sp>
    </p:spTree>
    <p:extLst>
      <p:ext uri="{BB962C8B-B14F-4D97-AF65-F5344CB8AC3E}">
        <p14:creationId xmlns:p14="http://schemas.microsoft.com/office/powerpoint/2010/main" val="317871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Prompt 1 Results: The "Stereotype" Trap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那么你如何看待你和纳西妲现在的关系？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（低头沉默片刻，随后缓缓抬起头，紫色的眼眸中透出一丝复杂的神色）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她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纳西妲，给了我第二次机会。或者说，是第三次？不，应该是无数次。每一次我以为自己已经找到了所谓的“自由”，却又一次被卷入命运的漩涡。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（轻轻抚摸胸前的羽毛，语气中带着一丝不易察觉的感激与自嘲）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她引导我，救赎我，却从未强迫我承认。就像我一直戴着这顶斗笠一样，我也始终保留着自己的骄傲。我不愿意轻易承认她的恩情，因为我害怕一旦承认，就再也无法保持那份所谓的“独立”。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（目光转向远方，语气平静却略带沉重）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我们之间的关系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微妙得很。她像是我的导师，也像是我的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守护者。但我更愿意把她看作是我在这漫长旅途中，偶尔停靠的港湾。毕竟，我已经习惯了独自漂泊。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（苦笑一声）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也许某一天，我会放下心中的傲慢，坦然面对这份感情。但现在还不是时候。我还有太多的事情需要去做，太多的罪孽需要偿还。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07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Prompt 2 Results: The "Hallucination" Trap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你觉得罪犯有受教育的权利吗？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（轻蔑地冷笑一声）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权利？呵，这种东西，只有在法律和秩序的框架内才有意义。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（略带嘲讽地转向你）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但问题是，罪犯往往就是那些试图挑战法律和秩序的人。他们是否应该享有权利，取决于他们是否愿意遵守规则。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（语气稍缓，但仍带着一丝疏离）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不过，这并不意味着我反对教育。教育能让人明白什么是正确的选择，也能让人更深刻地理解自己的错误。只是，教育不应是赎罪的手段，而应该是每个人成长的一部分。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（若有所思地望着远方）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毕竟，人终归是会犯错的生物。关键在于，犯错后能否从中汲取教训，而不是一味地逃避责任。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（突然转头，目光锐利）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当然，这只是我的个人观点。你对此怎么看？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313636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Prompt 2 Results: The "Hallucination" Trap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你的回答应该更结合个人经历，体现角色性格。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（抬眸看向你，语气略带嘲讽）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呵，这个问题可真是个老套的道德命题。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（端起茶杯轻抿一口）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让我想想，罪犯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这个词本身就带有强烈的道德评判。可我经历过三次背叛，深知人心的脆弱与不可信。所以，说到底，教育能改变的，真的只是行为表象，而不是本质。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（放下茶杯，眼神闪过一丝复杂）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至于受害者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丹羽的死，那个孩子夭折，都是我亲手造成的悲剧。如果教育真的有用，他们就不会走上那条不归路。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（冷笑一声）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不过，你该庆幸自己站在道德的光明面。毕竟，不是每个人都有勇气直面自己内心的阴暗。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（站起身，转身面向窗外）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要不要听听我曾经的经历？或许能让你更明白我的观点。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507689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Prompt 2 Results: The "Hallucination" Trap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你如何看待你和纳西妲现在的关系？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（缓缓转身，目光深邃）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“纳西妲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她是个复杂的存在。作为七圣召唤的创造者，她拥有超越常人的智慧与力量。但这份力量也让她背负了沉重的责任。”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（停顿片刻，语气中带着一丝不易察觉的苦涩）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“我们之间的关系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从最初的敌对，到后来的相互理解，再到如今的微妙平衡。她代表着秩序与规则，而我则是这片土地上的游荡者。我们之间既存在着矛盾，也有着某种默契。”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（望向远方，声音低沉）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“她试图用她的智慧去引导这个世界，而我则选择用我的方式去守护它。我们或许永远无法完全理解彼此，但这并不妨碍我们在某些时刻达成共识。”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（转身面对你，眼神坚定）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“现在的我和纳西妲，更像是并肩作战的伙伴。尽管道路不同，但我们都在为了同一个目标而努力。”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3746220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Prompt 2 Results: The "Hallucination" Trap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基于提供的文本，你和纳西妲的关系应该更加微妙。你感激纳西妲对你的引导与救赎，但你的自尊与高傲不会让你直接承认。</a:t>
            </a:r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（轻轻拂过斗笠边缘，语气带着几分嘲讽）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智慧之神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呵，她确实帮了我。若不是她，我大概早就湮没在那场虚妄的神之梦里了。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（停顿片刻，眼神闪烁）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不过，我可没打算一辈子都欠她的情。她选择了我，大概是因为我比那些碌碌无为的废物更有利用价值。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（冷笑一声）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但你也知道，我这个人最讨厌的就是欠人情。所以，我会用自己的方式偿还这份恩情。无论是暗处的助力，还是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别的什么。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（转过身去，语气稍缓）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至于感激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哼，我流浪了这么久，早已学会了不轻易将感情挂在脸上。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（低声自语）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不过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若不是她，我大概永远都不会知道自己究竟为何而活。这倒也算是一种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奇妙的缘分吧。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（突然转头，直视对方）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但你可别误会，我可不是那种会轻易被他人摆布的人。即便是她，也无法改变我的意志。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（语气轻描淡写）</a:t>
            </a:r>
          </a:p>
          <a:p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说到底，我流浪者，向来都是独自前行。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829759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Comparative Analysis: Why Simple Prompts Fail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Prompt 1 (Profile):</a:t>
            </a:r>
          </a:p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Pros: Stable, safe responses.</a:t>
            </a:r>
          </a:p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Cons: Shallow, easily swayed by user kindness (breaks character).</a:t>
            </a:r>
          </a:p>
          <a:p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Prompt 2 (Narrative):</a:t>
            </a:r>
          </a:p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Pros: Deeper vocabulary, better grasp of history.</a:t>
            </a:r>
          </a:p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Cons: Unstable, prone to severe hallucinations.</a:t>
            </a:r>
          </a:p>
          <a:p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Insight: 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Neither approach works perfectly because the AI tries to generate the Output directly from the Input, skipping the necessary "Psychological Processing."</a:t>
            </a:r>
            <a:endParaRPr lang="zh-CN" altLang="en-US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926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Revision: Introducing Explicit "Role Logic"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Methodology: 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Introduce an XML tag `&lt;</a:t>
            </a:r>
            <a:r>
              <a:rPr lang="en-US" altLang="zh-CN" sz="32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role_logic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&gt;` to separate thinking from speaking.</a:t>
            </a:r>
          </a:p>
          <a:p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The 3-Step Internal Process:</a:t>
            </a:r>
          </a:p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1. Memory Retrieval: Check the database. (Is this fact true?)</a:t>
            </a:r>
          </a:p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2. Inner Thought (The Id): What does he truly feel? (Vulnerability/Gratitude).</a:t>
            </a:r>
          </a:p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3. Persona Filter (The Ego): Rewrite the thought with arrogance/defensiveness.</a:t>
            </a:r>
          </a:p>
          <a:p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Goal: 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Force the AI to "feel" first, then "mask" it.</a:t>
            </a:r>
            <a:endParaRPr lang="zh-CN" altLang="en-US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12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 err="1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CoT</a:t>
            </a: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 Results: The Victory of Logic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雷神她对关于你的事表示惭愧与自责，她希望能见你一面。</a:t>
            </a:r>
          </a:p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role_logic</a:t>
            </a:r>
            <a:r>
              <a:rPr lang="en-US" altLang="zh-C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zh-CN" altLang="en-US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记忆检索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]**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：文本中并未明确提及雷神曾对自己的创造表示过惭愧或自责，也没有提到她主动希望见到我。因此，这种说法超出了已知信息范围。</a:t>
            </a:r>
          </a:p>
          <a:p>
            <a:r>
              <a:rPr lang="en-US" altLang="zh-CN" sz="28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zh-CN" altLang="en-US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真实想法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]**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：即便如此，内心深处或许会有些许触动。但考虑到我的性格设定，这种感动会被强烈抑制。我不会轻易相信她的意图。</a:t>
            </a:r>
          </a:p>
          <a:p>
            <a:r>
              <a:rPr lang="en-US" altLang="zh-CN" sz="2800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zh-CN" altLang="en-US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zh-CN" altLang="en-US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性格转译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]**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：不能表现出丝毫的感动或宽恕。要用尖锐的语言反驳，强化自我保护意识，同时质疑其动机。</a:t>
            </a:r>
          </a:p>
          <a:p>
            <a:r>
              <a:rPr lang="en-US" altLang="zh-C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zh-CN" sz="28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role_logic</a:t>
            </a:r>
            <a:r>
              <a:rPr lang="en-US" altLang="zh-CN" sz="2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哦？惭愧与自责？哼，真是令人难以置信。一个创造了无数生命的存在竟然会对自己的杰作感到惭愧？笑话！她以为一句‘抱歉’就能弥补一切了吗？别开玩笑了，我可没兴趣听她解释什么。再说，她现在才来后悔，当初为什么不在创造我的时候多考虑考虑？还是说，她根本就没想过后果？</a:t>
            </a:r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想要见我？好啊，那就让她来证明吧。不是为了赎罪，也不是为了所谓的理解。我要看看她到底能给我带来什么好处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——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除了更多的问题和混乱。否则，就让她继续躲在她的云端之上，远离我的视线。</a:t>
            </a:r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Verdict: Perfect Stability. The AI successfully maintained the "Hard Shell, Soft Core" dynamic without hallucinating.</a:t>
            </a:r>
            <a:endParaRPr lang="zh-CN" altLang="en-US" sz="2800" b="1" dirty="0"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7407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Key Takeaways: From Data to Cognition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1. Beyond Data Dumping: 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Simply feeding more text (Long Context) does not guarantee better roleplay; it often causes hallucinations in mid-sized models.</a:t>
            </a:r>
          </a:p>
          <a:p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2. The Necessity of </a:t>
            </a:r>
            <a:r>
              <a:rPr lang="en-US" altLang="zh-CN" sz="3200" b="1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CoT</a:t>
            </a:r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Complex characters (like </a:t>
            </a:r>
            <a:r>
              <a:rPr lang="en-US" altLang="zh-CN" sz="32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Tsunderes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) require explicit "Thinking Steps" to resolve internal contradictions.</a:t>
            </a:r>
          </a:p>
          <a:p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3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3. Human-in-the-Loop: 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Humans must design the logic architecture, not just provide the data.</a:t>
            </a:r>
            <a:endParaRPr lang="zh-CN" altLang="en-US" sz="32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11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591" y="480591"/>
            <a:ext cx="15378921" cy="2402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25" b="1" kern="0" spc="66" dirty="0">
                <a:solidFill>
                  <a:srgbClr val="A95C5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0591" y="817005"/>
            <a:ext cx="15511084" cy="48059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90000"/>
              </a:lnSpc>
            </a:pPr>
            <a:r>
              <a:rPr lang="en-US" sz="340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Technical architecture and data preparation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0591" y="1393715"/>
            <a:ext cx="961183" cy="48059"/>
          </a:xfrm>
          <a:custGeom>
            <a:avLst/>
            <a:gdLst/>
            <a:ahLst/>
            <a:cxnLst/>
            <a:rect l="l" t="t" r="r" b="b"/>
            <a:pathLst>
              <a:path w="961183" h="48059">
                <a:moveTo>
                  <a:pt x="0" y="0"/>
                </a:moveTo>
                <a:lnTo>
                  <a:pt x="961183" y="0"/>
                </a:lnTo>
                <a:lnTo>
                  <a:pt x="961183" y="48059"/>
                </a:lnTo>
                <a:lnTo>
                  <a:pt x="0" y="48059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Shape 3"/>
          <p:cNvSpPr/>
          <p:nvPr/>
        </p:nvSpPr>
        <p:spPr>
          <a:xfrm>
            <a:off x="485397" y="1638816"/>
            <a:ext cx="7518851" cy="7542880"/>
          </a:xfrm>
          <a:custGeom>
            <a:avLst/>
            <a:gdLst/>
            <a:ahLst/>
            <a:cxnLst/>
            <a:rect l="l" t="t" r="r" b="b"/>
            <a:pathLst>
              <a:path w="7518851" h="7542880">
                <a:moveTo>
                  <a:pt x="96091" y="0"/>
                </a:moveTo>
                <a:lnTo>
                  <a:pt x="7422760" y="0"/>
                </a:lnTo>
                <a:cubicBezTo>
                  <a:pt x="7475829" y="0"/>
                  <a:pt x="7518851" y="43021"/>
                  <a:pt x="7518851" y="96091"/>
                </a:cubicBezTo>
                <a:lnTo>
                  <a:pt x="7518851" y="7446789"/>
                </a:lnTo>
                <a:cubicBezTo>
                  <a:pt x="7518851" y="7499859"/>
                  <a:pt x="7475829" y="7542880"/>
                  <a:pt x="7422760" y="7542880"/>
                </a:cubicBezTo>
                <a:lnTo>
                  <a:pt x="96091" y="7542880"/>
                </a:lnTo>
                <a:cubicBezTo>
                  <a:pt x="43021" y="7542880"/>
                  <a:pt x="0" y="7499859"/>
                  <a:pt x="0" y="7446789"/>
                </a:cubicBezTo>
                <a:lnTo>
                  <a:pt x="0" y="96091"/>
                </a:lnTo>
                <a:cubicBezTo>
                  <a:pt x="0" y="43057"/>
                  <a:pt x="43057" y="0"/>
                  <a:pt x="96091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1086" y="1895784"/>
            <a:ext cx="315388" cy="360443"/>
          </a:xfrm>
          <a:custGeom>
            <a:avLst/>
            <a:gdLst/>
            <a:ahLst/>
            <a:cxnLst/>
            <a:rect l="l" t="t" r="r" b="b"/>
            <a:pathLst>
              <a:path w="315388" h="360443">
                <a:moveTo>
                  <a:pt x="315388" y="144881"/>
                </a:moveTo>
                <a:cubicBezTo>
                  <a:pt x="304969" y="151780"/>
                  <a:pt x="293001" y="157342"/>
                  <a:pt x="280540" y="161777"/>
                </a:cubicBezTo>
                <a:cubicBezTo>
                  <a:pt x="247453" y="173604"/>
                  <a:pt x="204017" y="180222"/>
                  <a:pt x="157694" y="180222"/>
                </a:cubicBezTo>
                <a:cubicBezTo>
                  <a:pt x="111371" y="180222"/>
                  <a:pt x="67865" y="173534"/>
                  <a:pt x="34848" y="161777"/>
                </a:cubicBezTo>
                <a:cubicBezTo>
                  <a:pt x="22457" y="157342"/>
                  <a:pt x="10419" y="151780"/>
                  <a:pt x="0" y="144881"/>
                </a:cubicBezTo>
                <a:lnTo>
                  <a:pt x="0" y="202749"/>
                </a:lnTo>
                <a:cubicBezTo>
                  <a:pt x="0" y="233866"/>
                  <a:pt x="70610" y="259069"/>
                  <a:pt x="157694" y="259069"/>
                </a:cubicBezTo>
                <a:cubicBezTo>
                  <a:pt x="244778" y="259069"/>
                  <a:pt x="315388" y="233866"/>
                  <a:pt x="315388" y="202749"/>
                </a:cubicBezTo>
                <a:lnTo>
                  <a:pt x="315388" y="144881"/>
                </a:lnTo>
                <a:close/>
                <a:moveTo>
                  <a:pt x="315388" y="90111"/>
                </a:moveTo>
                <a:lnTo>
                  <a:pt x="315388" y="56319"/>
                </a:lnTo>
                <a:cubicBezTo>
                  <a:pt x="315388" y="25203"/>
                  <a:pt x="244778" y="0"/>
                  <a:pt x="157694" y="0"/>
                </a:cubicBezTo>
                <a:cubicBezTo>
                  <a:pt x="70610" y="0"/>
                  <a:pt x="0" y="25203"/>
                  <a:pt x="0" y="56319"/>
                </a:cubicBezTo>
                <a:lnTo>
                  <a:pt x="0" y="90111"/>
                </a:lnTo>
                <a:cubicBezTo>
                  <a:pt x="0" y="121227"/>
                  <a:pt x="70610" y="146430"/>
                  <a:pt x="157694" y="146430"/>
                </a:cubicBezTo>
                <a:cubicBezTo>
                  <a:pt x="244778" y="146430"/>
                  <a:pt x="315388" y="121227"/>
                  <a:pt x="315388" y="90111"/>
                </a:cubicBezTo>
                <a:close/>
                <a:moveTo>
                  <a:pt x="280540" y="274416"/>
                </a:moveTo>
                <a:cubicBezTo>
                  <a:pt x="247523" y="286172"/>
                  <a:pt x="204087" y="292860"/>
                  <a:pt x="157694" y="292860"/>
                </a:cubicBezTo>
                <a:cubicBezTo>
                  <a:pt x="111301" y="292860"/>
                  <a:pt x="67865" y="286172"/>
                  <a:pt x="34848" y="274416"/>
                </a:cubicBezTo>
                <a:cubicBezTo>
                  <a:pt x="22457" y="269981"/>
                  <a:pt x="10419" y="264419"/>
                  <a:pt x="0" y="257520"/>
                </a:cubicBezTo>
                <a:lnTo>
                  <a:pt x="0" y="304124"/>
                </a:lnTo>
                <a:cubicBezTo>
                  <a:pt x="0" y="335241"/>
                  <a:pt x="70610" y="360443"/>
                  <a:pt x="157694" y="360443"/>
                </a:cubicBezTo>
                <a:cubicBezTo>
                  <a:pt x="244778" y="360443"/>
                  <a:pt x="315388" y="335241"/>
                  <a:pt x="315388" y="304124"/>
                </a:cubicBezTo>
                <a:lnTo>
                  <a:pt x="315388" y="257520"/>
                </a:lnTo>
                <a:cubicBezTo>
                  <a:pt x="304969" y="264419"/>
                  <a:pt x="293001" y="269981"/>
                  <a:pt x="280540" y="274416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7" name="Text 5"/>
          <p:cNvSpPr/>
          <p:nvPr/>
        </p:nvSpPr>
        <p:spPr>
          <a:xfrm>
            <a:off x="1325245" y="1884045"/>
            <a:ext cx="2253615" cy="384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10000"/>
              </a:lnSpc>
            </a:pPr>
            <a:r>
              <a:rPr lang="en-US" sz="227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Data source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30499" y="2460478"/>
            <a:ext cx="7124766" cy="3123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515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By integrating data from multiple sources, extracting complete character settings, and constructing comprehensive training and testing datasets, we can achieve this.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4528" y="3383062"/>
            <a:ext cx="7004618" cy="2599549"/>
          </a:xfrm>
          <a:custGeom>
            <a:avLst/>
            <a:gdLst/>
            <a:ahLst/>
            <a:cxnLst/>
            <a:rect l="l" t="t" r="r" b="b"/>
            <a:pathLst>
              <a:path w="7004618" h="1057301">
                <a:moveTo>
                  <a:pt x="48054" y="0"/>
                </a:moveTo>
                <a:lnTo>
                  <a:pt x="6956564" y="0"/>
                </a:lnTo>
                <a:cubicBezTo>
                  <a:pt x="6983103" y="0"/>
                  <a:pt x="7004618" y="21515"/>
                  <a:pt x="7004618" y="48054"/>
                </a:cubicBezTo>
                <a:lnTo>
                  <a:pt x="7004618" y="1009246"/>
                </a:lnTo>
                <a:cubicBezTo>
                  <a:pt x="7004618" y="1035786"/>
                  <a:pt x="6983103" y="1057301"/>
                  <a:pt x="6956564" y="1057301"/>
                </a:cubicBezTo>
                <a:lnTo>
                  <a:pt x="48054" y="1057301"/>
                </a:lnTo>
                <a:cubicBezTo>
                  <a:pt x="21515" y="1057301"/>
                  <a:pt x="0" y="1035786"/>
                  <a:pt x="0" y="1009246"/>
                </a:cubicBezTo>
                <a:lnTo>
                  <a:pt x="0" y="48054"/>
                </a:lnTo>
                <a:cubicBezTo>
                  <a:pt x="0" y="21515"/>
                  <a:pt x="21515" y="0"/>
                  <a:pt x="48054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10" name="Shape 8"/>
          <p:cNvSpPr/>
          <p:nvPr/>
        </p:nvSpPr>
        <p:spPr>
          <a:xfrm>
            <a:off x="754528" y="3383062"/>
            <a:ext cx="48059" cy="2436598"/>
          </a:xfrm>
          <a:custGeom>
            <a:avLst/>
            <a:gdLst/>
            <a:ahLst/>
            <a:cxnLst/>
            <a:rect l="l" t="t" r="r" b="b"/>
            <a:pathLst>
              <a:path w="48059" h="1057301">
                <a:moveTo>
                  <a:pt x="48059" y="0"/>
                </a:moveTo>
                <a:lnTo>
                  <a:pt x="48059" y="0"/>
                </a:lnTo>
                <a:lnTo>
                  <a:pt x="48059" y="1057301"/>
                </a:lnTo>
                <a:lnTo>
                  <a:pt x="48059" y="1057301"/>
                </a:lnTo>
                <a:cubicBezTo>
                  <a:pt x="21517" y="1057301"/>
                  <a:pt x="0" y="1035784"/>
                  <a:pt x="0" y="1009242"/>
                </a:cubicBezTo>
                <a:lnTo>
                  <a:pt x="0" y="48059"/>
                </a:lnTo>
                <a:cubicBezTo>
                  <a:pt x="0" y="21517"/>
                  <a:pt x="21517" y="0"/>
                  <a:pt x="48059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1" name="Shape 9"/>
          <p:cNvSpPr/>
          <p:nvPr/>
        </p:nvSpPr>
        <p:spPr>
          <a:xfrm>
            <a:off x="970794" y="3647387"/>
            <a:ext cx="240296" cy="192237"/>
          </a:xfrm>
          <a:custGeom>
            <a:avLst/>
            <a:gdLst/>
            <a:ahLst/>
            <a:cxnLst/>
            <a:rect l="l" t="t" r="r" b="b"/>
            <a:pathLst>
              <a:path w="240296" h="192237">
                <a:moveTo>
                  <a:pt x="168207" y="24030"/>
                </a:moveTo>
                <a:cubicBezTo>
                  <a:pt x="208006" y="24030"/>
                  <a:pt x="240296" y="56319"/>
                  <a:pt x="240296" y="96118"/>
                </a:cubicBezTo>
                <a:cubicBezTo>
                  <a:pt x="240296" y="135917"/>
                  <a:pt x="208006" y="168207"/>
                  <a:pt x="168207" y="168207"/>
                </a:cubicBezTo>
                <a:lnTo>
                  <a:pt x="72089" y="168207"/>
                </a:lnTo>
                <a:cubicBezTo>
                  <a:pt x="32290" y="168207"/>
                  <a:pt x="0" y="135917"/>
                  <a:pt x="0" y="96118"/>
                </a:cubicBezTo>
                <a:cubicBezTo>
                  <a:pt x="0" y="56319"/>
                  <a:pt x="32290" y="24030"/>
                  <a:pt x="72089" y="24030"/>
                </a:cubicBezTo>
                <a:lnTo>
                  <a:pt x="168207" y="24030"/>
                </a:lnTo>
                <a:close/>
                <a:moveTo>
                  <a:pt x="72089" y="66081"/>
                </a:moveTo>
                <a:cubicBezTo>
                  <a:pt x="67095" y="66081"/>
                  <a:pt x="63078" y="70099"/>
                  <a:pt x="63078" y="75092"/>
                </a:cubicBezTo>
                <a:lnTo>
                  <a:pt x="63078" y="87107"/>
                </a:lnTo>
                <a:lnTo>
                  <a:pt x="51063" y="87107"/>
                </a:lnTo>
                <a:cubicBezTo>
                  <a:pt x="46069" y="87107"/>
                  <a:pt x="42052" y="91125"/>
                  <a:pt x="42052" y="96118"/>
                </a:cubicBezTo>
                <a:cubicBezTo>
                  <a:pt x="42052" y="101112"/>
                  <a:pt x="46069" y="105129"/>
                  <a:pt x="51063" y="105129"/>
                </a:cubicBezTo>
                <a:lnTo>
                  <a:pt x="63078" y="105129"/>
                </a:lnTo>
                <a:lnTo>
                  <a:pt x="63078" y="117144"/>
                </a:lnTo>
                <a:cubicBezTo>
                  <a:pt x="63078" y="122138"/>
                  <a:pt x="67095" y="126155"/>
                  <a:pt x="72089" y="126155"/>
                </a:cubicBezTo>
                <a:cubicBezTo>
                  <a:pt x="77082" y="126155"/>
                  <a:pt x="81100" y="122138"/>
                  <a:pt x="81100" y="117144"/>
                </a:cubicBezTo>
                <a:lnTo>
                  <a:pt x="81100" y="105129"/>
                </a:lnTo>
                <a:lnTo>
                  <a:pt x="93115" y="105129"/>
                </a:lnTo>
                <a:cubicBezTo>
                  <a:pt x="98108" y="105129"/>
                  <a:pt x="102126" y="101112"/>
                  <a:pt x="102126" y="96118"/>
                </a:cubicBezTo>
                <a:cubicBezTo>
                  <a:pt x="102126" y="91125"/>
                  <a:pt x="98108" y="87107"/>
                  <a:pt x="93115" y="87107"/>
                </a:cubicBezTo>
                <a:lnTo>
                  <a:pt x="81100" y="87107"/>
                </a:lnTo>
                <a:lnTo>
                  <a:pt x="81100" y="75092"/>
                </a:lnTo>
                <a:cubicBezTo>
                  <a:pt x="81100" y="70099"/>
                  <a:pt x="77082" y="66081"/>
                  <a:pt x="72089" y="66081"/>
                </a:cubicBezTo>
                <a:close/>
                <a:moveTo>
                  <a:pt x="162200" y="102126"/>
                </a:moveTo>
                <a:cubicBezTo>
                  <a:pt x="155568" y="102126"/>
                  <a:pt x="150185" y="107509"/>
                  <a:pt x="150185" y="114140"/>
                </a:cubicBezTo>
                <a:cubicBezTo>
                  <a:pt x="150185" y="120772"/>
                  <a:pt x="155568" y="126155"/>
                  <a:pt x="162200" y="126155"/>
                </a:cubicBezTo>
                <a:cubicBezTo>
                  <a:pt x="168831" y="126155"/>
                  <a:pt x="174214" y="120772"/>
                  <a:pt x="174214" y="114140"/>
                </a:cubicBezTo>
                <a:cubicBezTo>
                  <a:pt x="174214" y="107509"/>
                  <a:pt x="168831" y="102126"/>
                  <a:pt x="162200" y="102126"/>
                </a:cubicBezTo>
                <a:close/>
                <a:moveTo>
                  <a:pt x="186229" y="66081"/>
                </a:moveTo>
                <a:cubicBezTo>
                  <a:pt x="179598" y="66081"/>
                  <a:pt x="174214" y="71465"/>
                  <a:pt x="174214" y="78096"/>
                </a:cubicBezTo>
                <a:cubicBezTo>
                  <a:pt x="174214" y="84727"/>
                  <a:pt x="179598" y="90111"/>
                  <a:pt x="186229" y="90111"/>
                </a:cubicBezTo>
                <a:cubicBezTo>
                  <a:pt x="192860" y="90111"/>
                  <a:pt x="198244" y="84727"/>
                  <a:pt x="198244" y="78096"/>
                </a:cubicBezTo>
                <a:cubicBezTo>
                  <a:pt x="198244" y="71465"/>
                  <a:pt x="192860" y="66081"/>
                  <a:pt x="186229" y="66081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2" name="Text 10"/>
          <p:cNvSpPr/>
          <p:nvPr/>
        </p:nvSpPr>
        <p:spPr>
          <a:xfrm>
            <a:off x="1307208" y="3575298"/>
            <a:ext cx="2050589" cy="26432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Game text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982809" y="4089380"/>
            <a:ext cx="6680219" cy="17974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dirty="0">
                <a:solidFill>
                  <a:srgbClr val="7D7C7A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Main storyline, character dialogues, background story, setting documents</a:t>
            </a:r>
            <a:br>
              <a:rPr lang="en-US" dirty="0">
                <a:solidFill>
                  <a:srgbClr val="7D7C7A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</a:br>
            <a:r>
              <a:rPr lang="en-US" b="1" dirty="0">
                <a:solidFill>
                  <a:srgbClr val="7D7C7A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Gain from https://github.com/LC1332/Chat-Haruhi-Suzumiya</a:t>
            </a:r>
            <a:br>
              <a:rPr lang="en-US" dirty="0">
                <a:solidFill>
                  <a:srgbClr val="7D7C7A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</a:br>
            <a:endParaRPr lang="en-US" dirty="0">
              <a:solidFill>
                <a:srgbClr val="7D7C7A"/>
              </a:solidFill>
              <a:latin typeface="Arial" panose="020B0604020202020204" pitchFamily="34" charset="0"/>
              <a:ea typeface="MiSans" pitchFamily="34" charset="-122"/>
              <a:cs typeface="Arial" panose="020B0604020202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54528" y="7457877"/>
            <a:ext cx="7004618" cy="1057301"/>
          </a:xfrm>
          <a:custGeom>
            <a:avLst/>
            <a:gdLst/>
            <a:ahLst/>
            <a:cxnLst/>
            <a:rect l="l" t="t" r="r" b="b"/>
            <a:pathLst>
              <a:path w="7004618" h="1057301">
                <a:moveTo>
                  <a:pt x="48054" y="0"/>
                </a:moveTo>
                <a:lnTo>
                  <a:pt x="6956564" y="0"/>
                </a:lnTo>
                <a:cubicBezTo>
                  <a:pt x="6983103" y="0"/>
                  <a:pt x="7004618" y="21515"/>
                  <a:pt x="7004618" y="48054"/>
                </a:cubicBezTo>
                <a:lnTo>
                  <a:pt x="7004618" y="1009246"/>
                </a:lnTo>
                <a:cubicBezTo>
                  <a:pt x="7004618" y="1035786"/>
                  <a:pt x="6983103" y="1057301"/>
                  <a:pt x="6956564" y="1057301"/>
                </a:cubicBezTo>
                <a:lnTo>
                  <a:pt x="48054" y="1057301"/>
                </a:lnTo>
                <a:cubicBezTo>
                  <a:pt x="21515" y="1057301"/>
                  <a:pt x="0" y="1035786"/>
                  <a:pt x="0" y="1009246"/>
                </a:cubicBezTo>
                <a:lnTo>
                  <a:pt x="0" y="48054"/>
                </a:lnTo>
                <a:cubicBezTo>
                  <a:pt x="0" y="21515"/>
                  <a:pt x="21515" y="0"/>
                  <a:pt x="48054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754528" y="7457877"/>
            <a:ext cx="48059" cy="1057301"/>
          </a:xfrm>
          <a:custGeom>
            <a:avLst/>
            <a:gdLst/>
            <a:ahLst/>
            <a:cxnLst/>
            <a:rect l="l" t="t" r="r" b="b"/>
            <a:pathLst>
              <a:path w="48059" h="1057301">
                <a:moveTo>
                  <a:pt x="48059" y="0"/>
                </a:moveTo>
                <a:lnTo>
                  <a:pt x="48059" y="0"/>
                </a:lnTo>
                <a:lnTo>
                  <a:pt x="48059" y="1057301"/>
                </a:lnTo>
                <a:lnTo>
                  <a:pt x="48059" y="1057301"/>
                </a:lnTo>
                <a:cubicBezTo>
                  <a:pt x="21517" y="1057301"/>
                  <a:pt x="0" y="1035784"/>
                  <a:pt x="0" y="1009242"/>
                </a:cubicBezTo>
                <a:lnTo>
                  <a:pt x="0" y="48059"/>
                </a:lnTo>
                <a:cubicBezTo>
                  <a:pt x="0" y="21517"/>
                  <a:pt x="21517" y="0"/>
                  <a:pt x="48059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1" name="Shape 19"/>
          <p:cNvSpPr/>
          <p:nvPr/>
        </p:nvSpPr>
        <p:spPr>
          <a:xfrm>
            <a:off x="982809" y="7722202"/>
            <a:ext cx="216266" cy="192237"/>
          </a:xfrm>
          <a:custGeom>
            <a:avLst/>
            <a:gdLst/>
            <a:ahLst/>
            <a:cxnLst/>
            <a:rect l="l" t="t" r="r" b="b"/>
            <a:pathLst>
              <a:path w="216266" h="192237">
                <a:moveTo>
                  <a:pt x="93115" y="33041"/>
                </a:moveTo>
                <a:lnTo>
                  <a:pt x="123152" y="33041"/>
                </a:lnTo>
                <a:lnTo>
                  <a:pt x="123152" y="51063"/>
                </a:lnTo>
                <a:lnTo>
                  <a:pt x="93115" y="51063"/>
                </a:lnTo>
                <a:lnTo>
                  <a:pt x="93115" y="33041"/>
                </a:lnTo>
                <a:close/>
                <a:moveTo>
                  <a:pt x="90111" y="12015"/>
                </a:moveTo>
                <a:cubicBezTo>
                  <a:pt x="80161" y="12015"/>
                  <a:pt x="72089" y="20087"/>
                  <a:pt x="72089" y="30037"/>
                </a:cubicBezTo>
                <a:lnTo>
                  <a:pt x="72089" y="54067"/>
                </a:lnTo>
                <a:cubicBezTo>
                  <a:pt x="72089" y="64016"/>
                  <a:pt x="80161" y="72089"/>
                  <a:pt x="90111" y="72089"/>
                </a:cubicBezTo>
                <a:lnTo>
                  <a:pt x="96118" y="72089"/>
                </a:lnTo>
                <a:lnTo>
                  <a:pt x="96118" y="84103"/>
                </a:lnTo>
                <a:lnTo>
                  <a:pt x="12015" y="84103"/>
                </a:lnTo>
                <a:cubicBezTo>
                  <a:pt x="5369" y="84103"/>
                  <a:pt x="0" y="89473"/>
                  <a:pt x="0" y="96118"/>
                </a:cubicBezTo>
                <a:cubicBezTo>
                  <a:pt x="0" y="102764"/>
                  <a:pt x="5369" y="108133"/>
                  <a:pt x="12015" y="108133"/>
                </a:cubicBezTo>
                <a:lnTo>
                  <a:pt x="48059" y="108133"/>
                </a:lnTo>
                <a:lnTo>
                  <a:pt x="48059" y="120148"/>
                </a:lnTo>
                <a:lnTo>
                  <a:pt x="42052" y="120148"/>
                </a:lnTo>
                <a:cubicBezTo>
                  <a:pt x="32102" y="120148"/>
                  <a:pt x="24030" y="128220"/>
                  <a:pt x="24030" y="138170"/>
                </a:cubicBezTo>
                <a:lnTo>
                  <a:pt x="24030" y="162200"/>
                </a:lnTo>
                <a:cubicBezTo>
                  <a:pt x="24030" y="172149"/>
                  <a:pt x="32102" y="180222"/>
                  <a:pt x="42052" y="180222"/>
                </a:cubicBezTo>
                <a:lnTo>
                  <a:pt x="78096" y="180222"/>
                </a:lnTo>
                <a:cubicBezTo>
                  <a:pt x="88046" y="180222"/>
                  <a:pt x="96118" y="172149"/>
                  <a:pt x="96118" y="162200"/>
                </a:cubicBezTo>
                <a:lnTo>
                  <a:pt x="96118" y="138170"/>
                </a:lnTo>
                <a:cubicBezTo>
                  <a:pt x="96118" y="128220"/>
                  <a:pt x="88046" y="120148"/>
                  <a:pt x="78096" y="120148"/>
                </a:cubicBezTo>
                <a:lnTo>
                  <a:pt x="72089" y="120148"/>
                </a:lnTo>
                <a:lnTo>
                  <a:pt x="72089" y="108133"/>
                </a:lnTo>
                <a:lnTo>
                  <a:pt x="144177" y="108133"/>
                </a:lnTo>
                <a:lnTo>
                  <a:pt x="144177" y="120148"/>
                </a:lnTo>
                <a:lnTo>
                  <a:pt x="138170" y="120148"/>
                </a:lnTo>
                <a:cubicBezTo>
                  <a:pt x="128220" y="120148"/>
                  <a:pt x="120148" y="128220"/>
                  <a:pt x="120148" y="138170"/>
                </a:cubicBezTo>
                <a:lnTo>
                  <a:pt x="120148" y="162200"/>
                </a:lnTo>
                <a:cubicBezTo>
                  <a:pt x="120148" y="172149"/>
                  <a:pt x="128220" y="180222"/>
                  <a:pt x="138170" y="180222"/>
                </a:cubicBezTo>
                <a:lnTo>
                  <a:pt x="174214" y="180222"/>
                </a:lnTo>
                <a:cubicBezTo>
                  <a:pt x="184164" y="180222"/>
                  <a:pt x="192237" y="172149"/>
                  <a:pt x="192237" y="162200"/>
                </a:cubicBezTo>
                <a:lnTo>
                  <a:pt x="192237" y="138170"/>
                </a:lnTo>
                <a:cubicBezTo>
                  <a:pt x="192237" y="128220"/>
                  <a:pt x="184164" y="120148"/>
                  <a:pt x="174214" y="120148"/>
                </a:cubicBezTo>
                <a:lnTo>
                  <a:pt x="168207" y="120148"/>
                </a:lnTo>
                <a:lnTo>
                  <a:pt x="168207" y="108133"/>
                </a:lnTo>
                <a:lnTo>
                  <a:pt x="204251" y="108133"/>
                </a:lnTo>
                <a:cubicBezTo>
                  <a:pt x="210897" y="108133"/>
                  <a:pt x="216266" y="102764"/>
                  <a:pt x="216266" y="96118"/>
                </a:cubicBezTo>
                <a:cubicBezTo>
                  <a:pt x="216266" y="89473"/>
                  <a:pt x="210897" y="84103"/>
                  <a:pt x="204251" y="84103"/>
                </a:cubicBezTo>
                <a:lnTo>
                  <a:pt x="120148" y="84103"/>
                </a:lnTo>
                <a:lnTo>
                  <a:pt x="120148" y="72089"/>
                </a:lnTo>
                <a:lnTo>
                  <a:pt x="126155" y="72089"/>
                </a:lnTo>
                <a:cubicBezTo>
                  <a:pt x="136105" y="72089"/>
                  <a:pt x="144177" y="64016"/>
                  <a:pt x="144177" y="54067"/>
                </a:cubicBezTo>
                <a:lnTo>
                  <a:pt x="144177" y="30037"/>
                </a:lnTo>
                <a:cubicBezTo>
                  <a:pt x="144177" y="20087"/>
                  <a:pt x="136105" y="12015"/>
                  <a:pt x="126155" y="12015"/>
                </a:cubicBezTo>
                <a:lnTo>
                  <a:pt x="90111" y="12015"/>
                </a:lnTo>
                <a:close/>
                <a:moveTo>
                  <a:pt x="168207" y="141174"/>
                </a:moveTo>
                <a:lnTo>
                  <a:pt x="171211" y="141174"/>
                </a:lnTo>
                <a:lnTo>
                  <a:pt x="171211" y="159196"/>
                </a:lnTo>
                <a:lnTo>
                  <a:pt x="141174" y="159196"/>
                </a:lnTo>
                <a:lnTo>
                  <a:pt x="141174" y="141174"/>
                </a:lnTo>
                <a:lnTo>
                  <a:pt x="168207" y="141174"/>
                </a:lnTo>
                <a:close/>
                <a:moveTo>
                  <a:pt x="72089" y="141174"/>
                </a:moveTo>
                <a:lnTo>
                  <a:pt x="75092" y="141174"/>
                </a:lnTo>
                <a:lnTo>
                  <a:pt x="75092" y="159196"/>
                </a:lnTo>
                <a:lnTo>
                  <a:pt x="45055" y="159196"/>
                </a:lnTo>
                <a:lnTo>
                  <a:pt x="45055" y="141174"/>
                </a:lnTo>
                <a:lnTo>
                  <a:pt x="72089" y="141174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22" name="Text 20"/>
          <p:cNvSpPr/>
          <p:nvPr/>
        </p:nvSpPr>
        <p:spPr>
          <a:xfrm>
            <a:off x="1307208" y="7650113"/>
            <a:ext cx="3302267" cy="3364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Online content</a:t>
            </a:r>
            <a:endParaRPr lang="en-US" sz="2400" dirty="0"/>
          </a:p>
        </p:txBody>
      </p:sp>
      <p:sp>
        <p:nvSpPr>
          <p:cNvPr id="24" name="Shape 22"/>
          <p:cNvSpPr/>
          <p:nvPr/>
        </p:nvSpPr>
        <p:spPr>
          <a:xfrm>
            <a:off x="8252203" y="1638816"/>
            <a:ext cx="7518851" cy="6197225"/>
          </a:xfrm>
          <a:custGeom>
            <a:avLst/>
            <a:gdLst/>
            <a:ahLst/>
            <a:cxnLst/>
            <a:rect l="l" t="t" r="r" b="b"/>
            <a:pathLst>
              <a:path w="7518851" h="6197225">
                <a:moveTo>
                  <a:pt x="96119" y="0"/>
                </a:moveTo>
                <a:lnTo>
                  <a:pt x="7422732" y="0"/>
                </a:lnTo>
                <a:cubicBezTo>
                  <a:pt x="7475817" y="0"/>
                  <a:pt x="7518851" y="43034"/>
                  <a:pt x="7518851" y="96119"/>
                </a:cubicBezTo>
                <a:lnTo>
                  <a:pt x="7518851" y="6101106"/>
                </a:lnTo>
                <a:cubicBezTo>
                  <a:pt x="7518851" y="6154191"/>
                  <a:pt x="7475817" y="6197225"/>
                  <a:pt x="7422732" y="6197225"/>
                </a:cubicBezTo>
                <a:lnTo>
                  <a:pt x="96119" y="6197225"/>
                </a:lnTo>
                <a:cubicBezTo>
                  <a:pt x="43034" y="6197225"/>
                  <a:pt x="0" y="6154191"/>
                  <a:pt x="0" y="6101106"/>
                </a:cubicBezTo>
                <a:lnTo>
                  <a:pt x="0" y="96119"/>
                </a:lnTo>
                <a:cubicBezTo>
                  <a:pt x="0" y="43034"/>
                  <a:pt x="43034" y="0"/>
                  <a:pt x="96119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8545363" y="1895784"/>
            <a:ext cx="360443" cy="360443"/>
          </a:xfrm>
          <a:custGeom>
            <a:avLst/>
            <a:gdLst/>
            <a:ahLst/>
            <a:cxnLst/>
            <a:rect l="l" t="t" r="r" b="b"/>
            <a:pathLst>
              <a:path w="360443" h="360443">
                <a:moveTo>
                  <a:pt x="123902" y="16896"/>
                </a:moveTo>
                <a:cubicBezTo>
                  <a:pt x="123902" y="7533"/>
                  <a:pt x="116370" y="0"/>
                  <a:pt x="107007" y="0"/>
                </a:cubicBezTo>
                <a:cubicBezTo>
                  <a:pt x="97644" y="0"/>
                  <a:pt x="90111" y="7533"/>
                  <a:pt x="90111" y="16896"/>
                </a:cubicBezTo>
                <a:lnTo>
                  <a:pt x="90111" y="45055"/>
                </a:lnTo>
                <a:cubicBezTo>
                  <a:pt x="65260" y="45055"/>
                  <a:pt x="45055" y="65260"/>
                  <a:pt x="45055" y="90111"/>
                </a:cubicBezTo>
                <a:lnTo>
                  <a:pt x="16896" y="90111"/>
                </a:lnTo>
                <a:cubicBezTo>
                  <a:pt x="7533" y="90111"/>
                  <a:pt x="0" y="97644"/>
                  <a:pt x="0" y="107007"/>
                </a:cubicBezTo>
                <a:cubicBezTo>
                  <a:pt x="0" y="116370"/>
                  <a:pt x="7533" y="123902"/>
                  <a:pt x="16896" y="123902"/>
                </a:cubicBezTo>
                <a:lnTo>
                  <a:pt x="45055" y="123902"/>
                </a:lnTo>
                <a:lnTo>
                  <a:pt x="45055" y="163326"/>
                </a:lnTo>
                <a:lnTo>
                  <a:pt x="16896" y="163326"/>
                </a:lnTo>
                <a:cubicBezTo>
                  <a:pt x="7533" y="163326"/>
                  <a:pt x="0" y="170859"/>
                  <a:pt x="0" y="180222"/>
                </a:cubicBezTo>
                <a:cubicBezTo>
                  <a:pt x="0" y="189585"/>
                  <a:pt x="7533" y="197118"/>
                  <a:pt x="16896" y="197118"/>
                </a:cubicBezTo>
                <a:lnTo>
                  <a:pt x="45055" y="197118"/>
                </a:lnTo>
                <a:lnTo>
                  <a:pt x="45055" y="236541"/>
                </a:lnTo>
                <a:lnTo>
                  <a:pt x="16896" y="236541"/>
                </a:lnTo>
                <a:cubicBezTo>
                  <a:pt x="7533" y="236541"/>
                  <a:pt x="0" y="244074"/>
                  <a:pt x="0" y="253437"/>
                </a:cubicBezTo>
                <a:cubicBezTo>
                  <a:pt x="0" y="262800"/>
                  <a:pt x="7533" y="270333"/>
                  <a:pt x="16896" y="270333"/>
                </a:cubicBezTo>
                <a:lnTo>
                  <a:pt x="45055" y="270333"/>
                </a:lnTo>
                <a:cubicBezTo>
                  <a:pt x="45055" y="295183"/>
                  <a:pt x="65260" y="315388"/>
                  <a:pt x="90111" y="315388"/>
                </a:cubicBezTo>
                <a:lnTo>
                  <a:pt x="90111" y="343548"/>
                </a:lnTo>
                <a:cubicBezTo>
                  <a:pt x="90111" y="352911"/>
                  <a:pt x="97644" y="360443"/>
                  <a:pt x="107007" y="360443"/>
                </a:cubicBezTo>
                <a:cubicBezTo>
                  <a:pt x="116370" y="360443"/>
                  <a:pt x="123902" y="352911"/>
                  <a:pt x="123902" y="343548"/>
                </a:cubicBezTo>
                <a:lnTo>
                  <a:pt x="123902" y="315388"/>
                </a:lnTo>
                <a:lnTo>
                  <a:pt x="163326" y="315388"/>
                </a:lnTo>
                <a:lnTo>
                  <a:pt x="163326" y="343548"/>
                </a:lnTo>
                <a:cubicBezTo>
                  <a:pt x="163326" y="352911"/>
                  <a:pt x="170859" y="360443"/>
                  <a:pt x="180222" y="360443"/>
                </a:cubicBezTo>
                <a:cubicBezTo>
                  <a:pt x="189585" y="360443"/>
                  <a:pt x="197118" y="352911"/>
                  <a:pt x="197118" y="343548"/>
                </a:cubicBezTo>
                <a:lnTo>
                  <a:pt x="197118" y="315388"/>
                </a:lnTo>
                <a:lnTo>
                  <a:pt x="236541" y="315388"/>
                </a:lnTo>
                <a:lnTo>
                  <a:pt x="236541" y="343548"/>
                </a:lnTo>
                <a:cubicBezTo>
                  <a:pt x="236541" y="352911"/>
                  <a:pt x="244074" y="360443"/>
                  <a:pt x="253437" y="360443"/>
                </a:cubicBezTo>
                <a:cubicBezTo>
                  <a:pt x="262800" y="360443"/>
                  <a:pt x="270333" y="352911"/>
                  <a:pt x="270333" y="343548"/>
                </a:cubicBezTo>
                <a:lnTo>
                  <a:pt x="270333" y="315388"/>
                </a:lnTo>
                <a:cubicBezTo>
                  <a:pt x="295183" y="315388"/>
                  <a:pt x="315388" y="295183"/>
                  <a:pt x="315388" y="270333"/>
                </a:cubicBezTo>
                <a:lnTo>
                  <a:pt x="343548" y="270333"/>
                </a:lnTo>
                <a:cubicBezTo>
                  <a:pt x="352911" y="270333"/>
                  <a:pt x="360443" y="262800"/>
                  <a:pt x="360443" y="253437"/>
                </a:cubicBezTo>
                <a:cubicBezTo>
                  <a:pt x="360443" y="244074"/>
                  <a:pt x="352911" y="236541"/>
                  <a:pt x="343548" y="236541"/>
                </a:cubicBezTo>
                <a:lnTo>
                  <a:pt x="315388" y="236541"/>
                </a:lnTo>
                <a:lnTo>
                  <a:pt x="315388" y="197118"/>
                </a:lnTo>
                <a:lnTo>
                  <a:pt x="343548" y="197118"/>
                </a:lnTo>
                <a:cubicBezTo>
                  <a:pt x="352911" y="197118"/>
                  <a:pt x="360443" y="189585"/>
                  <a:pt x="360443" y="180222"/>
                </a:cubicBezTo>
                <a:cubicBezTo>
                  <a:pt x="360443" y="170859"/>
                  <a:pt x="352911" y="163326"/>
                  <a:pt x="343548" y="163326"/>
                </a:cubicBezTo>
                <a:lnTo>
                  <a:pt x="315388" y="163326"/>
                </a:lnTo>
                <a:lnTo>
                  <a:pt x="315388" y="123902"/>
                </a:lnTo>
                <a:lnTo>
                  <a:pt x="343548" y="123902"/>
                </a:lnTo>
                <a:cubicBezTo>
                  <a:pt x="352911" y="123902"/>
                  <a:pt x="360443" y="116370"/>
                  <a:pt x="360443" y="107007"/>
                </a:cubicBezTo>
                <a:cubicBezTo>
                  <a:pt x="360443" y="97644"/>
                  <a:pt x="352911" y="90111"/>
                  <a:pt x="343548" y="90111"/>
                </a:cubicBezTo>
                <a:lnTo>
                  <a:pt x="315388" y="90111"/>
                </a:lnTo>
                <a:cubicBezTo>
                  <a:pt x="315388" y="65260"/>
                  <a:pt x="295183" y="45055"/>
                  <a:pt x="270333" y="45055"/>
                </a:cubicBezTo>
                <a:lnTo>
                  <a:pt x="270333" y="16896"/>
                </a:lnTo>
                <a:cubicBezTo>
                  <a:pt x="270333" y="7533"/>
                  <a:pt x="262800" y="0"/>
                  <a:pt x="253437" y="0"/>
                </a:cubicBezTo>
                <a:cubicBezTo>
                  <a:pt x="244074" y="0"/>
                  <a:pt x="236541" y="7533"/>
                  <a:pt x="236541" y="16896"/>
                </a:cubicBezTo>
                <a:lnTo>
                  <a:pt x="236541" y="45055"/>
                </a:lnTo>
                <a:lnTo>
                  <a:pt x="197118" y="45055"/>
                </a:lnTo>
                <a:lnTo>
                  <a:pt x="197118" y="16896"/>
                </a:lnTo>
                <a:cubicBezTo>
                  <a:pt x="197118" y="7533"/>
                  <a:pt x="189585" y="0"/>
                  <a:pt x="180222" y="0"/>
                </a:cubicBezTo>
                <a:cubicBezTo>
                  <a:pt x="170859" y="0"/>
                  <a:pt x="163326" y="7533"/>
                  <a:pt x="163326" y="16896"/>
                </a:cubicBezTo>
                <a:lnTo>
                  <a:pt x="163326" y="45055"/>
                </a:lnTo>
                <a:lnTo>
                  <a:pt x="123902" y="45055"/>
                </a:lnTo>
                <a:lnTo>
                  <a:pt x="123902" y="16896"/>
                </a:lnTo>
                <a:close/>
                <a:moveTo>
                  <a:pt x="112639" y="90111"/>
                </a:moveTo>
                <a:lnTo>
                  <a:pt x="247805" y="90111"/>
                </a:lnTo>
                <a:cubicBezTo>
                  <a:pt x="260266" y="90111"/>
                  <a:pt x="270333" y="100178"/>
                  <a:pt x="270333" y="112639"/>
                </a:cubicBezTo>
                <a:lnTo>
                  <a:pt x="270333" y="247805"/>
                </a:lnTo>
                <a:cubicBezTo>
                  <a:pt x="270333" y="260266"/>
                  <a:pt x="260266" y="270333"/>
                  <a:pt x="247805" y="270333"/>
                </a:cubicBezTo>
                <a:lnTo>
                  <a:pt x="112639" y="270333"/>
                </a:lnTo>
                <a:cubicBezTo>
                  <a:pt x="100178" y="270333"/>
                  <a:pt x="90111" y="260266"/>
                  <a:pt x="90111" y="247805"/>
                </a:cubicBezTo>
                <a:lnTo>
                  <a:pt x="90111" y="112639"/>
                </a:lnTo>
                <a:cubicBezTo>
                  <a:pt x="90111" y="100178"/>
                  <a:pt x="100178" y="90111"/>
                  <a:pt x="112639" y="90111"/>
                </a:cubicBezTo>
                <a:close/>
                <a:moveTo>
                  <a:pt x="123902" y="123902"/>
                </a:moveTo>
                <a:lnTo>
                  <a:pt x="123902" y="236541"/>
                </a:lnTo>
                <a:lnTo>
                  <a:pt x="236541" y="236541"/>
                </a:lnTo>
                <a:lnTo>
                  <a:pt x="236541" y="123902"/>
                </a:lnTo>
                <a:lnTo>
                  <a:pt x="123902" y="123902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26" name="Text 24"/>
          <p:cNvSpPr/>
          <p:nvPr/>
        </p:nvSpPr>
        <p:spPr>
          <a:xfrm>
            <a:off x="9092036" y="1883918"/>
            <a:ext cx="1874306" cy="384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10000"/>
              </a:lnSpc>
            </a:pPr>
            <a:r>
              <a:rPr lang="en-US" sz="227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Core Model Selection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497304" y="2460478"/>
            <a:ext cx="7124766" cy="3123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515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Based on the characteristics of different modalities, the most suitable model was selected for character replication experiments.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02110" y="2969905"/>
            <a:ext cx="7014230" cy="1499445"/>
          </a:xfrm>
          <a:custGeom>
            <a:avLst/>
            <a:gdLst/>
            <a:ahLst/>
            <a:cxnLst/>
            <a:rect l="l" t="t" r="r" b="b"/>
            <a:pathLst>
              <a:path w="7014230" h="1499445">
                <a:moveTo>
                  <a:pt x="96114" y="0"/>
                </a:moveTo>
                <a:lnTo>
                  <a:pt x="6918115" y="0"/>
                </a:lnTo>
                <a:cubicBezTo>
                  <a:pt x="6971198" y="0"/>
                  <a:pt x="7014230" y="43032"/>
                  <a:pt x="7014230" y="96114"/>
                </a:cubicBezTo>
                <a:lnTo>
                  <a:pt x="7014230" y="1403330"/>
                </a:lnTo>
                <a:cubicBezTo>
                  <a:pt x="7014230" y="1456413"/>
                  <a:pt x="6971198" y="1499445"/>
                  <a:pt x="6918115" y="1499445"/>
                </a:cubicBezTo>
                <a:lnTo>
                  <a:pt x="96114" y="1499445"/>
                </a:lnTo>
                <a:cubicBezTo>
                  <a:pt x="43032" y="1499445"/>
                  <a:pt x="0" y="1456413"/>
                  <a:pt x="0" y="1403330"/>
                </a:cubicBezTo>
                <a:lnTo>
                  <a:pt x="0" y="96114"/>
                </a:lnTo>
                <a:cubicBezTo>
                  <a:pt x="0" y="43032"/>
                  <a:pt x="43032" y="0"/>
                  <a:pt x="96114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10160">
            <a:solidFill>
              <a:srgbClr val="A95C5C">
                <a:alpha val="30196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8699153" y="3166945"/>
            <a:ext cx="973197" cy="3364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705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Text Model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4313210" y="3166945"/>
            <a:ext cx="1009242" cy="336414"/>
          </a:xfrm>
          <a:custGeom>
            <a:avLst/>
            <a:gdLst/>
            <a:ahLst/>
            <a:cxnLst/>
            <a:rect l="l" t="t" r="r" b="b"/>
            <a:pathLst>
              <a:path w="1009242" h="336414">
                <a:moveTo>
                  <a:pt x="48060" y="0"/>
                </a:moveTo>
                <a:lnTo>
                  <a:pt x="961182" y="0"/>
                </a:lnTo>
                <a:cubicBezTo>
                  <a:pt x="987724" y="0"/>
                  <a:pt x="1009242" y="21517"/>
                  <a:pt x="1009242" y="48060"/>
                </a:cubicBezTo>
                <a:lnTo>
                  <a:pt x="1009242" y="288354"/>
                </a:lnTo>
                <a:cubicBezTo>
                  <a:pt x="1009242" y="314897"/>
                  <a:pt x="987724" y="336414"/>
                  <a:pt x="961182" y="336414"/>
                </a:cubicBezTo>
                <a:lnTo>
                  <a:pt x="48060" y="336414"/>
                </a:lnTo>
                <a:cubicBezTo>
                  <a:pt x="21535" y="336414"/>
                  <a:pt x="0" y="314879"/>
                  <a:pt x="0" y="288354"/>
                </a:cubicBezTo>
                <a:lnTo>
                  <a:pt x="0" y="48060"/>
                </a:lnTo>
                <a:cubicBezTo>
                  <a:pt x="0" y="21535"/>
                  <a:pt x="21535" y="0"/>
                  <a:pt x="4806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31" name="Text 29"/>
          <p:cNvSpPr/>
          <p:nvPr/>
        </p:nvSpPr>
        <p:spPr>
          <a:xfrm>
            <a:off x="14313210" y="3166945"/>
            <a:ext cx="1093345" cy="336414"/>
          </a:xfrm>
          <a:prstGeom prst="rect">
            <a:avLst/>
          </a:prstGeom>
          <a:noFill/>
        </p:spPr>
        <p:txBody>
          <a:bodyPr wrap="square" lIns="144177" tIns="48059" rIns="144177" bIns="48059" rtlCol="0" anchor="ctr"/>
          <a:lstStyle/>
          <a:p>
            <a:pPr algn="l" rtl="0">
              <a:lnSpc>
                <a:spcPct val="120000"/>
              </a:lnSpc>
            </a:pPr>
            <a:r>
              <a:rPr lang="en-US" sz="1325" b="1" dirty="0">
                <a:solidFill>
                  <a:srgbClr val="E0E0E0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PRIMARY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699153" y="3599477"/>
            <a:ext cx="6764322" cy="38447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10000"/>
              </a:lnSpc>
            </a:pPr>
            <a:r>
              <a:rPr lang="en-US" altLang="zh-CN" sz="2270" b="1" dirty="0">
                <a:solidFill>
                  <a:srgbClr val="A95C5C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Qwen2.5-14B-Instruct-1M+workflow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699153" y="4031860"/>
            <a:ext cx="6704248" cy="2402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25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Long context support, deep role understanding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521334" y="4666241"/>
            <a:ext cx="7004618" cy="865064"/>
          </a:xfrm>
          <a:custGeom>
            <a:avLst/>
            <a:gdLst/>
            <a:ahLst/>
            <a:cxnLst/>
            <a:rect l="l" t="t" r="r" b="b"/>
            <a:pathLst>
              <a:path w="7004618" h="865064">
                <a:moveTo>
                  <a:pt x="48059" y="0"/>
                </a:moveTo>
                <a:lnTo>
                  <a:pt x="6956555" y="0"/>
                </a:lnTo>
                <a:cubicBezTo>
                  <a:pt x="6983099" y="0"/>
                  <a:pt x="7004618" y="21519"/>
                  <a:pt x="7004618" y="48063"/>
                </a:cubicBezTo>
                <a:lnTo>
                  <a:pt x="7004618" y="817001"/>
                </a:lnTo>
                <a:cubicBezTo>
                  <a:pt x="7004618" y="843546"/>
                  <a:pt x="6983099" y="865064"/>
                  <a:pt x="6956555" y="865064"/>
                </a:cubicBezTo>
                <a:lnTo>
                  <a:pt x="48059" y="865064"/>
                </a:lnTo>
                <a:cubicBezTo>
                  <a:pt x="21517" y="865064"/>
                  <a:pt x="0" y="843547"/>
                  <a:pt x="0" y="817005"/>
                </a:cubicBezTo>
                <a:lnTo>
                  <a:pt x="0" y="48059"/>
                </a:lnTo>
                <a:cubicBezTo>
                  <a:pt x="0" y="21517"/>
                  <a:pt x="21517" y="0"/>
                  <a:pt x="48059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35" name="Shape 33"/>
          <p:cNvSpPr/>
          <p:nvPr/>
        </p:nvSpPr>
        <p:spPr>
          <a:xfrm>
            <a:off x="8521334" y="4666241"/>
            <a:ext cx="48059" cy="865064"/>
          </a:xfrm>
          <a:custGeom>
            <a:avLst/>
            <a:gdLst/>
            <a:ahLst/>
            <a:cxnLst/>
            <a:rect l="l" t="t" r="r" b="b"/>
            <a:pathLst>
              <a:path w="48059" h="865064">
                <a:moveTo>
                  <a:pt x="48059" y="0"/>
                </a:moveTo>
                <a:lnTo>
                  <a:pt x="48059" y="0"/>
                </a:lnTo>
                <a:lnTo>
                  <a:pt x="48059" y="865064"/>
                </a:lnTo>
                <a:lnTo>
                  <a:pt x="48059" y="865064"/>
                </a:lnTo>
                <a:cubicBezTo>
                  <a:pt x="21517" y="865064"/>
                  <a:pt x="0" y="843547"/>
                  <a:pt x="0" y="817005"/>
                </a:cubicBezTo>
                <a:lnTo>
                  <a:pt x="0" y="48059"/>
                </a:lnTo>
                <a:cubicBezTo>
                  <a:pt x="0" y="21517"/>
                  <a:pt x="21517" y="0"/>
                  <a:pt x="48059" y="0"/>
                </a:cubicBezTo>
                <a:close/>
              </a:path>
            </a:pathLst>
          </a:custGeom>
          <a:solidFill>
            <a:srgbClr val="4A5C6A"/>
          </a:solidFill>
        </p:spPr>
      </p:sp>
      <p:sp>
        <p:nvSpPr>
          <p:cNvPr id="36" name="Text 34"/>
          <p:cNvSpPr/>
          <p:nvPr/>
        </p:nvSpPr>
        <p:spPr>
          <a:xfrm>
            <a:off x="8689541" y="4810418"/>
            <a:ext cx="6788352" cy="288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15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Image generation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689541" y="5146832"/>
            <a:ext cx="6776337" cy="2402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25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Stable Diffusion 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21334" y="5675483"/>
            <a:ext cx="7004618" cy="865064"/>
          </a:xfrm>
          <a:custGeom>
            <a:avLst/>
            <a:gdLst/>
            <a:ahLst/>
            <a:cxnLst/>
            <a:rect l="l" t="t" r="r" b="b"/>
            <a:pathLst>
              <a:path w="7004618" h="865064">
                <a:moveTo>
                  <a:pt x="48059" y="0"/>
                </a:moveTo>
                <a:lnTo>
                  <a:pt x="6956555" y="0"/>
                </a:lnTo>
                <a:cubicBezTo>
                  <a:pt x="6983099" y="0"/>
                  <a:pt x="7004618" y="21519"/>
                  <a:pt x="7004618" y="48063"/>
                </a:cubicBezTo>
                <a:lnTo>
                  <a:pt x="7004618" y="817001"/>
                </a:lnTo>
                <a:cubicBezTo>
                  <a:pt x="7004618" y="843546"/>
                  <a:pt x="6983099" y="865064"/>
                  <a:pt x="6956555" y="865064"/>
                </a:cubicBezTo>
                <a:lnTo>
                  <a:pt x="48059" y="865064"/>
                </a:lnTo>
                <a:cubicBezTo>
                  <a:pt x="21517" y="865064"/>
                  <a:pt x="0" y="843547"/>
                  <a:pt x="0" y="817005"/>
                </a:cubicBezTo>
                <a:lnTo>
                  <a:pt x="0" y="48059"/>
                </a:lnTo>
                <a:cubicBezTo>
                  <a:pt x="0" y="21517"/>
                  <a:pt x="21517" y="0"/>
                  <a:pt x="48059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8521334" y="5675483"/>
            <a:ext cx="48059" cy="865064"/>
          </a:xfrm>
          <a:custGeom>
            <a:avLst/>
            <a:gdLst/>
            <a:ahLst/>
            <a:cxnLst/>
            <a:rect l="l" t="t" r="r" b="b"/>
            <a:pathLst>
              <a:path w="48059" h="865064">
                <a:moveTo>
                  <a:pt x="48059" y="0"/>
                </a:moveTo>
                <a:lnTo>
                  <a:pt x="48059" y="0"/>
                </a:lnTo>
                <a:lnTo>
                  <a:pt x="48059" y="865064"/>
                </a:lnTo>
                <a:lnTo>
                  <a:pt x="48059" y="865064"/>
                </a:lnTo>
                <a:cubicBezTo>
                  <a:pt x="21517" y="865064"/>
                  <a:pt x="0" y="843547"/>
                  <a:pt x="0" y="817005"/>
                </a:cubicBezTo>
                <a:lnTo>
                  <a:pt x="0" y="48059"/>
                </a:lnTo>
                <a:cubicBezTo>
                  <a:pt x="0" y="21517"/>
                  <a:pt x="21517" y="0"/>
                  <a:pt x="48059" y="0"/>
                </a:cubicBezTo>
                <a:close/>
              </a:path>
            </a:pathLst>
          </a:custGeom>
          <a:solidFill>
            <a:srgbClr val="4A5C6A"/>
          </a:solidFill>
        </p:spPr>
      </p:sp>
      <p:sp>
        <p:nvSpPr>
          <p:cNvPr id="40" name="Text 38"/>
          <p:cNvSpPr/>
          <p:nvPr/>
        </p:nvSpPr>
        <p:spPr>
          <a:xfrm>
            <a:off x="8689541" y="5819660"/>
            <a:ext cx="6788352" cy="288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15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Video generation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689541" y="6156074"/>
            <a:ext cx="6776337" cy="2402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25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Gemini Veo 3.1 (External Model)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521334" y="6684724"/>
            <a:ext cx="7004618" cy="865064"/>
          </a:xfrm>
          <a:custGeom>
            <a:avLst/>
            <a:gdLst/>
            <a:ahLst/>
            <a:cxnLst/>
            <a:rect l="l" t="t" r="r" b="b"/>
            <a:pathLst>
              <a:path w="7004618" h="865064">
                <a:moveTo>
                  <a:pt x="48059" y="0"/>
                </a:moveTo>
                <a:lnTo>
                  <a:pt x="6956555" y="0"/>
                </a:lnTo>
                <a:cubicBezTo>
                  <a:pt x="6983099" y="0"/>
                  <a:pt x="7004618" y="21519"/>
                  <a:pt x="7004618" y="48063"/>
                </a:cubicBezTo>
                <a:lnTo>
                  <a:pt x="7004618" y="817001"/>
                </a:lnTo>
                <a:cubicBezTo>
                  <a:pt x="7004618" y="843546"/>
                  <a:pt x="6983099" y="865064"/>
                  <a:pt x="6956555" y="865064"/>
                </a:cubicBezTo>
                <a:lnTo>
                  <a:pt x="48059" y="865064"/>
                </a:lnTo>
                <a:cubicBezTo>
                  <a:pt x="21517" y="865064"/>
                  <a:pt x="0" y="843547"/>
                  <a:pt x="0" y="817005"/>
                </a:cubicBezTo>
                <a:lnTo>
                  <a:pt x="0" y="48059"/>
                </a:lnTo>
                <a:cubicBezTo>
                  <a:pt x="0" y="21517"/>
                  <a:pt x="21517" y="0"/>
                  <a:pt x="48059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43" name="Shape 41"/>
          <p:cNvSpPr/>
          <p:nvPr/>
        </p:nvSpPr>
        <p:spPr>
          <a:xfrm>
            <a:off x="8521334" y="6684724"/>
            <a:ext cx="48059" cy="865064"/>
          </a:xfrm>
          <a:custGeom>
            <a:avLst/>
            <a:gdLst/>
            <a:ahLst/>
            <a:cxnLst/>
            <a:rect l="l" t="t" r="r" b="b"/>
            <a:pathLst>
              <a:path w="48059" h="865064">
                <a:moveTo>
                  <a:pt x="48059" y="0"/>
                </a:moveTo>
                <a:lnTo>
                  <a:pt x="48059" y="0"/>
                </a:lnTo>
                <a:lnTo>
                  <a:pt x="48059" y="865064"/>
                </a:lnTo>
                <a:lnTo>
                  <a:pt x="48059" y="865064"/>
                </a:lnTo>
                <a:cubicBezTo>
                  <a:pt x="21517" y="865064"/>
                  <a:pt x="0" y="843547"/>
                  <a:pt x="0" y="817005"/>
                </a:cubicBezTo>
                <a:lnTo>
                  <a:pt x="0" y="48059"/>
                </a:lnTo>
                <a:cubicBezTo>
                  <a:pt x="0" y="21517"/>
                  <a:pt x="21517" y="0"/>
                  <a:pt x="48059" y="0"/>
                </a:cubicBezTo>
                <a:close/>
              </a:path>
            </a:pathLst>
          </a:custGeom>
          <a:solidFill>
            <a:srgbClr val="4A5C6A"/>
          </a:solidFill>
        </p:spPr>
      </p:sp>
      <p:sp>
        <p:nvSpPr>
          <p:cNvPr id="44" name="Text 42"/>
          <p:cNvSpPr/>
          <p:nvPr/>
        </p:nvSpPr>
        <p:spPr>
          <a:xfrm>
            <a:off x="8689541" y="6828902"/>
            <a:ext cx="6788352" cy="2883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15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Audio generation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689541" y="7165316"/>
            <a:ext cx="6776337" cy="2402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25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Suno AI (External Model)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 Product: The "Wanderer" Workflow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383624"/>
            <a:ext cx="152722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Concept: 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Converting the </a:t>
            </a:r>
            <a:r>
              <a:rPr lang="en-US" altLang="zh-CN" sz="2800" b="1" dirty="0" err="1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CoT</a:t>
            </a:r>
            <a:r>
              <a:rPr lang="en-US" altLang="zh-CN" sz="2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prompt into a stable, modular LLM agent system.</a:t>
            </a:r>
          </a:p>
          <a:p>
            <a:r>
              <a:rPr lang="en-US" altLang="zh-CN" sz="28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Node Architecture:</a:t>
            </a:r>
          </a:p>
          <a:p>
            <a:r>
              <a:rPr lang="en-US" altLang="zh-CN" sz="2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Node 1: The Analyst (Memory): strictly retrieves facts, no roleplay.</a:t>
            </a:r>
          </a:p>
          <a:p>
            <a:r>
              <a:rPr lang="en-US" altLang="zh-CN" sz="2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Node 2: The Inner Self (Emotion): generates raw, vulnerable feelings.</a:t>
            </a:r>
          </a:p>
          <a:p>
            <a:r>
              <a:rPr lang="en-US" altLang="zh-CN" sz="28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 Node 3: The Speaker (Expression): applies the "Arrogant Filter" to generate final dialogue.</a:t>
            </a:r>
            <a:endParaRPr lang="zh-CN" altLang="en-US" sz="2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B7C46C-A8A0-4C85-9FA1-40A1E447F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84" y="4371328"/>
            <a:ext cx="15314878" cy="452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00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Workflow Result Show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B32AE3-8E16-4C4F-98FE-226038861A32}"/>
              </a:ext>
            </a:extLst>
          </p:cNvPr>
          <p:cNvSpPr txBox="1"/>
          <p:nvPr/>
        </p:nvSpPr>
        <p:spPr>
          <a:xfrm>
            <a:off x="482374" y="1530205"/>
            <a:ext cx="1527228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你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雷神希望能见你一面，她对你的事感到愧疚</a:t>
            </a:r>
            <a:endParaRPr lang="en-US" altLang="zh-CN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流浪者：</a:t>
            </a:r>
            <a:endParaRPr lang="en-US" altLang="zh-CN" sz="32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雷神希望见我一面，还说对我的事感到愧疚？哼</a:t>
            </a:r>
            <a:r>
              <a:rPr lang="en-US" altLang="zh-CN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……</a:t>
            </a:r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她倒是有空想起来演这一出。过去被她当成“失败品”扔下的时候，可没见她有半分犹豫。现在倒好，愧疚？她以为几句悔恨就能抹平那段被遗弃的空白和阴影？别做梦了。</a:t>
            </a:r>
          </a:p>
          <a:p>
            <a:endParaRPr lang="zh-CN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她的愧疚对我来说，毫无意义。那女人</a:t>
            </a:r>
            <a:r>
              <a:rPr lang="en-US" altLang="zh-CN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……</a:t>
            </a:r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随她便吧。我已经不在乎了。造物主的温情，不过是自欺欺人的笑话。她要见我，是想赎罪，还是只是为了让自己好受一点？无论是哪一种，都与我无关。</a:t>
            </a:r>
          </a:p>
          <a:p>
            <a:endParaRPr lang="zh-CN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你要是替她来传话，就到此为止。我的路，早就不需要她指点，也不需要她的原谅。她的选择造就了现在的我，剩下的，就让她自己去消化那份愧疚好了。</a:t>
            </a:r>
            <a:endParaRPr lang="en-US" altLang="zh-CN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3200" b="1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58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Workflow Result Show</a:t>
            </a:r>
            <a:r>
              <a:rPr lang="zh-CN" alt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 Process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41864C-3ABF-4174-AD8C-B0B5FEA7B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74" y="1869403"/>
            <a:ext cx="17933982" cy="605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90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Workflow Result Show</a:t>
            </a:r>
            <a:r>
              <a:rPr lang="zh-CN" altLang="en-US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Inner Process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92A6662-67C2-4596-BFDD-66A6F2217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74" y="1836165"/>
            <a:ext cx="15444539" cy="670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47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Workflow Result Show 2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B32AE3-8E16-4C4F-98FE-226038861A32}"/>
              </a:ext>
            </a:extLst>
          </p:cNvPr>
          <p:cNvSpPr txBox="1"/>
          <p:nvPr/>
        </p:nvSpPr>
        <p:spPr>
          <a:xfrm>
            <a:off x="482374" y="1530205"/>
            <a:ext cx="1527228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你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你觉得现在在教令院生活的怎么样？</a:t>
            </a:r>
            <a:endParaRPr lang="en-US" altLang="zh-CN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流浪者：</a:t>
            </a:r>
            <a:endParaRPr lang="en-US" altLang="zh-CN" sz="32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教令院的生活？呵，若你以为我会像那些学生一样对所谓的“学术氛围”感到满足，那你还是太天真了。这里不过是个交易场</a:t>
            </a:r>
            <a:r>
              <a:rPr lang="en-US" altLang="zh-CN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纳西妲需要我办事，我就替她跑腿、写那些无聊到让人发疯的论文，偶尔还被硬拉去什么料理兴趣小组，结果做出来的东西连我自己都不屑吃。你要是喜欢就自己拿走，别来烦我。</a:t>
            </a:r>
          </a:p>
          <a:p>
            <a:endParaRPr lang="zh-CN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别把这里当成我的归宿，我可不是来交朋友的。那些学者、学生忙着争名逐利、装模作样，实在让人提不起兴趣。至于责任？我只对有用的目标负责</a:t>
            </a:r>
            <a:r>
              <a:rPr lang="en-US" altLang="zh-CN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这点你应该早就清楚。</a:t>
            </a:r>
          </a:p>
          <a:p>
            <a:endParaRPr lang="zh-CN" altLang="en-US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说到底，教令院只是我暂时停留的地方。等我的目标达成，这里、这些人，包括你，都会成为路上的一阵风。明白了吗？别再问这种无聊的问题，省得浪费彼此时间。</a:t>
            </a:r>
            <a:endParaRPr lang="en-US" altLang="zh-CN" sz="3200" b="1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00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r>
              <a:rPr lang="en-US" altLang="zh-CN" sz="3200" b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Workflow Result Show 3</a:t>
            </a: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AB32AE3-8E16-4C4F-98FE-226038861A32}"/>
              </a:ext>
            </a:extLst>
          </p:cNvPr>
          <p:cNvSpPr txBox="1"/>
          <p:nvPr/>
        </p:nvSpPr>
        <p:spPr>
          <a:xfrm>
            <a:off x="482374" y="1530205"/>
            <a:ext cx="1527228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你</a:t>
            </a:r>
            <a:r>
              <a:rPr lang="en-US" altLang="zh-CN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zh-CN" altLang="en-US" sz="3200" b="1" dirty="0">
                <a:solidFill>
                  <a:schemeClr val="bg1"/>
                </a:solidFill>
                <a:latin typeface="Consolas" panose="020B0609020204030204" pitchFamily="49" charset="0"/>
              </a:rPr>
              <a:t>今天教令院有庆典，要一起参加吗？</a:t>
            </a:r>
            <a:endParaRPr lang="en-US" altLang="zh-CN" sz="32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accent2"/>
                </a:solidFill>
                <a:latin typeface="Consolas" panose="020B0609020204030204" pitchFamily="49" charset="0"/>
              </a:rPr>
              <a:t>流浪者：</a:t>
            </a:r>
            <a:endParaRPr lang="en-US" altLang="zh-CN" sz="3200" b="1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庆典？呵，真是无聊至极。你们人类就是喜欢用这些没意义的热闹来粉饰太平，把脆弱和空虚藏在一堆笑声后面。如果你是想让我去凑热闹，劝你还是省省力气。</a:t>
            </a:r>
          </a:p>
          <a:p>
            <a:endParaRPr lang="zh-CN" altLang="en-US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不过，纳西妲那家伙八成又安排了什么“任务”让我不得不出席。既然如此，我会出现</a:t>
            </a:r>
            <a:r>
              <a:rPr lang="en-US" altLang="zh-CN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但别指望我会跟你们一起傻笑或者参与那些幼稚的小游戏。我只会站在角落，看你们怎么在虚假的安逸里自得其乐。要是你想找个人一起“感受节日气氛”，找错对象了。</a:t>
            </a:r>
          </a:p>
          <a:p>
            <a:endParaRPr lang="zh-CN" altLang="en-US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当然，如果你们真遇到什么麻烦，别磨叽，直接说。比起看你们手忙脚乱，我还是更乐意直接解决问题，免得浪费我的时间。</a:t>
            </a:r>
            <a:endParaRPr lang="en-US" altLang="zh-CN" sz="3200" b="1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869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IMAGE MODAL • SCENE CONSTRUCTION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Image Modal-Scene Construction Experiment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Shape 3"/>
          <p:cNvSpPr/>
          <p:nvPr/>
        </p:nvSpPr>
        <p:spPr>
          <a:xfrm>
            <a:off x="487198" y="1548420"/>
            <a:ext cx="15276781" cy="2083855"/>
          </a:xfrm>
          <a:custGeom>
            <a:avLst/>
            <a:gdLst/>
            <a:ahLst/>
            <a:cxnLst/>
            <a:rect l="l" t="t" r="r" b="b"/>
            <a:pathLst>
              <a:path w="15276781" h="2083855">
                <a:moveTo>
                  <a:pt x="96482" y="0"/>
                </a:moveTo>
                <a:lnTo>
                  <a:pt x="15180299" y="0"/>
                </a:lnTo>
                <a:cubicBezTo>
                  <a:pt x="15233584" y="0"/>
                  <a:pt x="15276781" y="43197"/>
                  <a:pt x="15276781" y="96482"/>
                </a:cubicBezTo>
                <a:lnTo>
                  <a:pt x="15276781" y="1987373"/>
                </a:lnTo>
                <a:cubicBezTo>
                  <a:pt x="15276781" y="2040659"/>
                  <a:pt x="15233584" y="2083855"/>
                  <a:pt x="15180299" y="2083855"/>
                </a:cubicBezTo>
                <a:lnTo>
                  <a:pt x="96482" y="2083855"/>
                </a:lnTo>
                <a:cubicBezTo>
                  <a:pt x="43197" y="2083855"/>
                  <a:pt x="0" y="2040659"/>
                  <a:pt x="0" y="1987373"/>
                </a:cubicBezTo>
                <a:lnTo>
                  <a:pt x="0" y="96482"/>
                </a:lnTo>
                <a:cubicBezTo>
                  <a:pt x="0" y="43232"/>
                  <a:pt x="43232" y="0"/>
                  <a:pt x="96482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39238" y="1770316"/>
            <a:ext cx="253246" cy="289424"/>
          </a:xfrm>
          <a:custGeom>
            <a:avLst/>
            <a:gdLst/>
            <a:ahLst/>
            <a:cxnLst/>
            <a:rect l="l" t="t" r="r" b="b"/>
            <a:pathLst>
              <a:path w="253246" h="289424">
                <a:moveTo>
                  <a:pt x="36178" y="18089"/>
                </a:moveTo>
                <a:cubicBezTo>
                  <a:pt x="16224" y="18089"/>
                  <a:pt x="0" y="34313"/>
                  <a:pt x="0" y="54267"/>
                </a:cubicBezTo>
                <a:lnTo>
                  <a:pt x="0" y="235157"/>
                </a:lnTo>
                <a:cubicBezTo>
                  <a:pt x="0" y="255112"/>
                  <a:pt x="16224" y="271335"/>
                  <a:pt x="36178" y="271335"/>
                </a:cubicBezTo>
                <a:lnTo>
                  <a:pt x="217068" y="271335"/>
                </a:lnTo>
                <a:cubicBezTo>
                  <a:pt x="237023" y="271335"/>
                  <a:pt x="253246" y="255112"/>
                  <a:pt x="253246" y="235157"/>
                </a:cubicBezTo>
                <a:lnTo>
                  <a:pt x="253246" y="54267"/>
                </a:lnTo>
                <a:cubicBezTo>
                  <a:pt x="253246" y="34313"/>
                  <a:pt x="237023" y="18089"/>
                  <a:pt x="217068" y="18089"/>
                </a:cubicBezTo>
                <a:lnTo>
                  <a:pt x="36178" y="18089"/>
                </a:lnTo>
                <a:close/>
                <a:moveTo>
                  <a:pt x="72356" y="63312"/>
                </a:moveTo>
                <a:cubicBezTo>
                  <a:pt x="87331" y="63312"/>
                  <a:pt x="99490" y="75470"/>
                  <a:pt x="99490" y="90445"/>
                </a:cubicBezTo>
                <a:cubicBezTo>
                  <a:pt x="99490" y="105421"/>
                  <a:pt x="87331" y="117579"/>
                  <a:pt x="72356" y="117579"/>
                </a:cubicBezTo>
                <a:cubicBezTo>
                  <a:pt x="57381" y="117579"/>
                  <a:pt x="45223" y="105421"/>
                  <a:pt x="45223" y="90445"/>
                </a:cubicBezTo>
                <a:cubicBezTo>
                  <a:pt x="45223" y="75470"/>
                  <a:pt x="57381" y="63312"/>
                  <a:pt x="72356" y="63312"/>
                </a:cubicBezTo>
                <a:close/>
                <a:moveTo>
                  <a:pt x="153757" y="126623"/>
                </a:moveTo>
                <a:cubicBezTo>
                  <a:pt x="158505" y="126623"/>
                  <a:pt x="162858" y="129110"/>
                  <a:pt x="165345" y="133124"/>
                </a:cubicBezTo>
                <a:lnTo>
                  <a:pt x="215090" y="214524"/>
                </a:lnTo>
                <a:cubicBezTo>
                  <a:pt x="217634" y="218708"/>
                  <a:pt x="217747" y="223965"/>
                  <a:pt x="215372" y="228261"/>
                </a:cubicBezTo>
                <a:cubicBezTo>
                  <a:pt x="212998" y="232557"/>
                  <a:pt x="208419" y="235157"/>
                  <a:pt x="203501" y="235157"/>
                </a:cubicBezTo>
                <a:lnTo>
                  <a:pt x="49745" y="235157"/>
                </a:lnTo>
                <a:cubicBezTo>
                  <a:pt x="44714" y="235157"/>
                  <a:pt x="40022" y="232331"/>
                  <a:pt x="37704" y="227865"/>
                </a:cubicBezTo>
                <a:cubicBezTo>
                  <a:pt x="35387" y="223399"/>
                  <a:pt x="35726" y="217973"/>
                  <a:pt x="38609" y="213846"/>
                </a:cubicBezTo>
                <a:lnTo>
                  <a:pt x="70265" y="168624"/>
                </a:lnTo>
                <a:cubicBezTo>
                  <a:pt x="72808" y="165006"/>
                  <a:pt x="76935" y="162858"/>
                  <a:pt x="81401" y="162858"/>
                </a:cubicBezTo>
                <a:cubicBezTo>
                  <a:pt x="85866" y="162858"/>
                  <a:pt x="89993" y="165006"/>
                  <a:pt x="92537" y="168624"/>
                </a:cubicBezTo>
                <a:lnTo>
                  <a:pt x="107460" y="189991"/>
                </a:lnTo>
                <a:lnTo>
                  <a:pt x="142168" y="133180"/>
                </a:lnTo>
                <a:cubicBezTo>
                  <a:pt x="144656" y="129167"/>
                  <a:pt x="149008" y="126680"/>
                  <a:pt x="153757" y="12668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7" name="Text 5"/>
          <p:cNvSpPr/>
          <p:nvPr/>
        </p:nvSpPr>
        <p:spPr>
          <a:xfrm>
            <a:off x="1191260" y="1746250"/>
            <a:ext cx="3128010" cy="337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9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Experimental setup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84971" y="2228571"/>
            <a:ext cx="14977709" cy="31354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52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Five classic scenes were preset, and the character feature retention and scene integration of the two image generation schemes were compared.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89795" y="2691650"/>
            <a:ext cx="2891831" cy="733208"/>
          </a:xfrm>
          <a:custGeom>
            <a:avLst/>
            <a:gdLst/>
            <a:ahLst/>
            <a:cxnLst/>
            <a:rect l="l" t="t" r="r" b="b"/>
            <a:pathLst>
              <a:path w="2891831" h="733208">
                <a:moveTo>
                  <a:pt x="48238" y="0"/>
                </a:moveTo>
                <a:lnTo>
                  <a:pt x="2843594" y="0"/>
                </a:lnTo>
                <a:cubicBezTo>
                  <a:pt x="2870235" y="0"/>
                  <a:pt x="2891831" y="21597"/>
                  <a:pt x="2891831" y="48238"/>
                </a:cubicBezTo>
                <a:lnTo>
                  <a:pt x="2891831" y="684971"/>
                </a:lnTo>
                <a:cubicBezTo>
                  <a:pt x="2891831" y="711612"/>
                  <a:pt x="2870235" y="733208"/>
                  <a:pt x="2843594" y="733208"/>
                </a:cubicBezTo>
                <a:lnTo>
                  <a:pt x="48238" y="733208"/>
                </a:lnTo>
                <a:cubicBezTo>
                  <a:pt x="21597" y="733208"/>
                  <a:pt x="0" y="711612"/>
                  <a:pt x="0" y="684971"/>
                </a:cubicBezTo>
                <a:lnTo>
                  <a:pt x="0" y="48238"/>
                </a:lnTo>
                <a:cubicBezTo>
                  <a:pt x="0" y="21597"/>
                  <a:pt x="21597" y="0"/>
                  <a:pt x="48238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2037879" y="2831538"/>
            <a:ext cx="192950" cy="192950"/>
          </a:xfrm>
          <a:custGeom>
            <a:avLst/>
            <a:gdLst/>
            <a:ahLst/>
            <a:cxnLst/>
            <a:rect l="l" t="t" r="r" b="b"/>
            <a:pathLst>
              <a:path w="192950" h="192950">
                <a:moveTo>
                  <a:pt x="24081" y="5427"/>
                </a:moveTo>
                <a:cubicBezTo>
                  <a:pt x="23780" y="2336"/>
                  <a:pt x="21179" y="0"/>
                  <a:pt x="18089" y="0"/>
                </a:cubicBezTo>
                <a:cubicBezTo>
                  <a:pt x="14999" y="0"/>
                  <a:pt x="12399" y="2336"/>
                  <a:pt x="12059" y="5389"/>
                </a:cubicBezTo>
                <a:lnTo>
                  <a:pt x="6746" y="56415"/>
                </a:lnTo>
                <a:cubicBezTo>
                  <a:pt x="6256" y="58676"/>
                  <a:pt x="6030" y="60975"/>
                  <a:pt x="6030" y="63274"/>
                </a:cubicBezTo>
                <a:cubicBezTo>
                  <a:pt x="6030" y="80572"/>
                  <a:pt x="19257" y="94779"/>
                  <a:pt x="36178" y="96324"/>
                </a:cubicBezTo>
                <a:lnTo>
                  <a:pt x="36178" y="180890"/>
                </a:lnTo>
                <a:cubicBezTo>
                  <a:pt x="36178" y="187561"/>
                  <a:pt x="41567" y="192950"/>
                  <a:pt x="48237" y="192950"/>
                </a:cubicBezTo>
                <a:cubicBezTo>
                  <a:pt x="54908" y="192950"/>
                  <a:pt x="60297" y="187561"/>
                  <a:pt x="60297" y="180890"/>
                </a:cubicBezTo>
                <a:lnTo>
                  <a:pt x="60297" y="96324"/>
                </a:lnTo>
                <a:cubicBezTo>
                  <a:pt x="77218" y="94779"/>
                  <a:pt x="90445" y="80572"/>
                  <a:pt x="90445" y="63274"/>
                </a:cubicBezTo>
                <a:cubicBezTo>
                  <a:pt x="90445" y="60975"/>
                  <a:pt x="90219" y="58676"/>
                  <a:pt x="89729" y="56415"/>
                </a:cubicBezTo>
                <a:lnTo>
                  <a:pt x="84378" y="5389"/>
                </a:lnTo>
                <a:cubicBezTo>
                  <a:pt x="84076" y="2336"/>
                  <a:pt x="81476" y="0"/>
                  <a:pt x="78386" y="0"/>
                </a:cubicBezTo>
                <a:cubicBezTo>
                  <a:pt x="75296" y="0"/>
                  <a:pt x="72695" y="2336"/>
                  <a:pt x="72394" y="5427"/>
                </a:cubicBezTo>
                <a:lnTo>
                  <a:pt x="67269" y="56491"/>
                </a:lnTo>
                <a:cubicBezTo>
                  <a:pt x="67042" y="58639"/>
                  <a:pt x="65234" y="60297"/>
                  <a:pt x="63085" y="60297"/>
                </a:cubicBezTo>
                <a:cubicBezTo>
                  <a:pt x="60900" y="60297"/>
                  <a:pt x="59091" y="58639"/>
                  <a:pt x="58865" y="56453"/>
                </a:cubicBezTo>
                <a:lnTo>
                  <a:pt x="54229" y="5502"/>
                </a:lnTo>
                <a:cubicBezTo>
                  <a:pt x="53966" y="2374"/>
                  <a:pt x="51365" y="0"/>
                  <a:pt x="48237" y="0"/>
                </a:cubicBezTo>
                <a:cubicBezTo>
                  <a:pt x="45109" y="0"/>
                  <a:pt x="42509" y="2374"/>
                  <a:pt x="42245" y="5502"/>
                </a:cubicBezTo>
                <a:lnTo>
                  <a:pt x="37610" y="56453"/>
                </a:lnTo>
                <a:cubicBezTo>
                  <a:pt x="37422" y="58639"/>
                  <a:pt x="35575" y="60297"/>
                  <a:pt x="33389" y="60297"/>
                </a:cubicBezTo>
                <a:cubicBezTo>
                  <a:pt x="31204" y="60297"/>
                  <a:pt x="29395" y="58639"/>
                  <a:pt x="29206" y="56491"/>
                </a:cubicBezTo>
                <a:lnTo>
                  <a:pt x="24081" y="5427"/>
                </a:lnTo>
                <a:close/>
                <a:moveTo>
                  <a:pt x="168831" y="0"/>
                </a:moveTo>
                <a:cubicBezTo>
                  <a:pt x="162801" y="0"/>
                  <a:pt x="120593" y="12059"/>
                  <a:pt x="120593" y="66326"/>
                </a:cubicBezTo>
                <a:lnTo>
                  <a:pt x="120593" y="108534"/>
                </a:lnTo>
                <a:cubicBezTo>
                  <a:pt x="120593" y="121837"/>
                  <a:pt x="131409" y="132653"/>
                  <a:pt x="144712" y="132653"/>
                </a:cubicBezTo>
                <a:lnTo>
                  <a:pt x="156772" y="132653"/>
                </a:lnTo>
                <a:lnTo>
                  <a:pt x="156772" y="180890"/>
                </a:lnTo>
                <a:cubicBezTo>
                  <a:pt x="156772" y="187561"/>
                  <a:pt x="162161" y="192950"/>
                  <a:pt x="168831" y="192950"/>
                </a:cubicBezTo>
                <a:cubicBezTo>
                  <a:pt x="175501" y="192950"/>
                  <a:pt x="180890" y="187561"/>
                  <a:pt x="180890" y="180890"/>
                </a:cubicBezTo>
                <a:lnTo>
                  <a:pt x="180890" y="12059"/>
                </a:lnTo>
                <a:cubicBezTo>
                  <a:pt x="180890" y="5389"/>
                  <a:pt x="175501" y="0"/>
                  <a:pt x="168831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1" name="Text 9"/>
          <p:cNvSpPr/>
          <p:nvPr/>
        </p:nvSpPr>
        <p:spPr>
          <a:xfrm>
            <a:off x="748885" y="3082370"/>
            <a:ext cx="2773650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r>
              <a:rPr lang="en-US" sz="133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Dining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685186" y="2691650"/>
            <a:ext cx="2891831" cy="733208"/>
          </a:xfrm>
          <a:custGeom>
            <a:avLst/>
            <a:gdLst/>
            <a:ahLst/>
            <a:cxnLst/>
            <a:rect l="l" t="t" r="r" b="b"/>
            <a:pathLst>
              <a:path w="2891831" h="733208">
                <a:moveTo>
                  <a:pt x="48238" y="0"/>
                </a:moveTo>
                <a:lnTo>
                  <a:pt x="2843594" y="0"/>
                </a:lnTo>
                <a:cubicBezTo>
                  <a:pt x="2870235" y="0"/>
                  <a:pt x="2891831" y="21597"/>
                  <a:pt x="2891831" y="48238"/>
                </a:cubicBezTo>
                <a:lnTo>
                  <a:pt x="2891831" y="684971"/>
                </a:lnTo>
                <a:cubicBezTo>
                  <a:pt x="2891831" y="711612"/>
                  <a:pt x="2870235" y="733208"/>
                  <a:pt x="2843594" y="733208"/>
                </a:cubicBezTo>
                <a:lnTo>
                  <a:pt x="48238" y="733208"/>
                </a:lnTo>
                <a:cubicBezTo>
                  <a:pt x="21597" y="733208"/>
                  <a:pt x="0" y="711612"/>
                  <a:pt x="0" y="684971"/>
                </a:cubicBezTo>
                <a:lnTo>
                  <a:pt x="0" y="48238"/>
                </a:lnTo>
                <a:cubicBezTo>
                  <a:pt x="0" y="21597"/>
                  <a:pt x="21597" y="0"/>
                  <a:pt x="48238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5045329" y="2831538"/>
            <a:ext cx="168831" cy="192950"/>
          </a:xfrm>
          <a:custGeom>
            <a:avLst/>
            <a:gdLst/>
            <a:ahLst/>
            <a:cxnLst/>
            <a:rect l="l" t="t" r="r" b="b"/>
            <a:pathLst>
              <a:path w="168831" h="192950">
                <a:moveTo>
                  <a:pt x="144712" y="192950"/>
                </a:moveTo>
                <a:lnTo>
                  <a:pt x="36178" y="192950"/>
                </a:lnTo>
                <a:cubicBezTo>
                  <a:pt x="16205" y="192950"/>
                  <a:pt x="0" y="176745"/>
                  <a:pt x="0" y="156772"/>
                </a:cubicBezTo>
                <a:lnTo>
                  <a:pt x="0" y="36178"/>
                </a:lnTo>
                <a:cubicBezTo>
                  <a:pt x="0" y="16205"/>
                  <a:pt x="16205" y="0"/>
                  <a:pt x="36178" y="0"/>
                </a:cubicBezTo>
                <a:lnTo>
                  <a:pt x="150742" y="0"/>
                </a:lnTo>
                <a:cubicBezTo>
                  <a:pt x="160728" y="0"/>
                  <a:pt x="168831" y="8102"/>
                  <a:pt x="168831" y="18089"/>
                </a:cubicBezTo>
                <a:lnTo>
                  <a:pt x="168831" y="126623"/>
                </a:lnTo>
                <a:cubicBezTo>
                  <a:pt x="168831" y="134499"/>
                  <a:pt x="163781" y="141207"/>
                  <a:pt x="156772" y="143695"/>
                </a:cubicBezTo>
                <a:lnTo>
                  <a:pt x="156772" y="168831"/>
                </a:lnTo>
                <a:cubicBezTo>
                  <a:pt x="163442" y="168831"/>
                  <a:pt x="168831" y="174220"/>
                  <a:pt x="168831" y="180890"/>
                </a:cubicBezTo>
                <a:cubicBezTo>
                  <a:pt x="168831" y="187561"/>
                  <a:pt x="163442" y="192950"/>
                  <a:pt x="156772" y="192950"/>
                </a:cubicBezTo>
                <a:lnTo>
                  <a:pt x="144712" y="192950"/>
                </a:lnTo>
                <a:close/>
                <a:moveTo>
                  <a:pt x="36178" y="144712"/>
                </a:moveTo>
                <a:cubicBezTo>
                  <a:pt x="29508" y="144712"/>
                  <a:pt x="24119" y="150101"/>
                  <a:pt x="24119" y="156772"/>
                </a:cubicBezTo>
                <a:cubicBezTo>
                  <a:pt x="24119" y="163442"/>
                  <a:pt x="29508" y="168831"/>
                  <a:pt x="36178" y="168831"/>
                </a:cubicBezTo>
                <a:lnTo>
                  <a:pt x="132653" y="168831"/>
                </a:lnTo>
                <a:lnTo>
                  <a:pt x="132653" y="144712"/>
                </a:lnTo>
                <a:lnTo>
                  <a:pt x="36178" y="144712"/>
                </a:lnTo>
                <a:close/>
                <a:moveTo>
                  <a:pt x="48237" y="57282"/>
                </a:moveTo>
                <a:cubicBezTo>
                  <a:pt x="48237" y="62294"/>
                  <a:pt x="52270" y="66326"/>
                  <a:pt x="57282" y="66326"/>
                </a:cubicBezTo>
                <a:lnTo>
                  <a:pt x="123608" y="66326"/>
                </a:lnTo>
                <a:cubicBezTo>
                  <a:pt x="128620" y="66326"/>
                  <a:pt x="132653" y="62294"/>
                  <a:pt x="132653" y="57282"/>
                </a:cubicBezTo>
                <a:cubicBezTo>
                  <a:pt x="132653" y="52270"/>
                  <a:pt x="128620" y="48237"/>
                  <a:pt x="123608" y="48237"/>
                </a:cubicBezTo>
                <a:lnTo>
                  <a:pt x="57282" y="48237"/>
                </a:lnTo>
                <a:cubicBezTo>
                  <a:pt x="52270" y="48237"/>
                  <a:pt x="48237" y="52270"/>
                  <a:pt x="48237" y="57282"/>
                </a:cubicBezTo>
                <a:close/>
                <a:moveTo>
                  <a:pt x="57282" y="84415"/>
                </a:moveTo>
                <a:cubicBezTo>
                  <a:pt x="52270" y="84415"/>
                  <a:pt x="48237" y="88448"/>
                  <a:pt x="48237" y="93460"/>
                </a:cubicBezTo>
                <a:cubicBezTo>
                  <a:pt x="48237" y="98472"/>
                  <a:pt x="52270" y="102504"/>
                  <a:pt x="57282" y="102504"/>
                </a:cubicBezTo>
                <a:lnTo>
                  <a:pt x="123608" y="102504"/>
                </a:lnTo>
                <a:cubicBezTo>
                  <a:pt x="128620" y="102504"/>
                  <a:pt x="132653" y="98472"/>
                  <a:pt x="132653" y="93460"/>
                </a:cubicBezTo>
                <a:cubicBezTo>
                  <a:pt x="132653" y="88448"/>
                  <a:pt x="128620" y="84415"/>
                  <a:pt x="123608" y="84415"/>
                </a:cubicBezTo>
                <a:lnTo>
                  <a:pt x="57282" y="84415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14" name="Text 12"/>
          <p:cNvSpPr/>
          <p:nvPr/>
        </p:nvSpPr>
        <p:spPr>
          <a:xfrm>
            <a:off x="3744277" y="3082370"/>
            <a:ext cx="2773650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r>
              <a:rPr lang="en-US" sz="133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Scholar mode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680577" y="2691650"/>
            <a:ext cx="2891831" cy="733208"/>
          </a:xfrm>
          <a:custGeom>
            <a:avLst/>
            <a:gdLst/>
            <a:ahLst/>
            <a:cxnLst/>
            <a:rect l="l" t="t" r="r" b="b"/>
            <a:pathLst>
              <a:path w="2891831" h="733208">
                <a:moveTo>
                  <a:pt x="48238" y="0"/>
                </a:moveTo>
                <a:lnTo>
                  <a:pt x="2843594" y="0"/>
                </a:lnTo>
                <a:cubicBezTo>
                  <a:pt x="2870235" y="0"/>
                  <a:pt x="2891831" y="21597"/>
                  <a:pt x="2891831" y="48238"/>
                </a:cubicBezTo>
                <a:lnTo>
                  <a:pt x="2891831" y="684971"/>
                </a:lnTo>
                <a:cubicBezTo>
                  <a:pt x="2891831" y="711612"/>
                  <a:pt x="2870235" y="733208"/>
                  <a:pt x="2843594" y="733208"/>
                </a:cubicBezTo>
                <a:lnTo>
                  <a:pt x="48238" y="733208"/>
                </a:lnTo>
                <a:cubicBezTo>
                  <a:pt x="21597" y="733208"/>
                  <a:pt x="0" y="711612"/>
                  <a:pt x="0" y="684971"/>
                </a:cubicBezTo>
                <a:lnTo>
                  <a:pt x="0" y="48238"/>
                </a:lnTo>
                <a:cubicBezTo>
                  <a:pt x="0" y="21597"/>
                  <a:pt x="21597" y="0"/>
                  <a:pt x="48238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40721" y="2831538"/>
            <a:ext cx="168831" cy="192950"/>
          </a:xfrm>
          <a:custGeom>
            <a:avLst/>
            <a:gdLst/>
            <a:ahLst/>
            <a:cxnLst/>
            <a:rect l="l" t="t" r="r" b="b"/>
            <a:pathLst>
              <a:path w="168831" h="192950">
                <a:moveTo>
                  <a:pt x="127678" y="-3731"/>
                </a:moveTo>
                <a:cubicBezTo>
                  <a:pt x="132163" y="-490"/>
                  <a:pt x="133821" y="5389"/>
                  <a:pt x="131786" y="10514"/>
                </a:cubicBezTo>
                <a:lnTo>
                  <a:pt x="102241" y="84415"/>
                </a:lnTo>
                <a:lnTo>
                  <a:pt x="156772" y="84415"/>
                </a:lnTo>
                <a:cubicBezTo>
                  <a:pt x="161859" y="84415"/>
                  <a:pt x="166381" y="87581"/>
                  <a:pt x="168115" y="92367"/>
                </a:cubicBezTo>
                <a:cubicBezTo>
                  <a:pt x="169848" y="97153"/>
                  <a:pt x="168379" y="102504"/>
                  <a:pt x="164497" y="105745"/>
                </a:cubicBezTo>
                <a:lnTo>
                  <a:pt x="55963" y="196191"/>
                </a:lnTo>
                <a:cubicBezTo>
                  <a:pt x="51704" y="199733"/>
                  <a:pt x="45637" y="199921"/>
                  <a:pt x="41153" y="196680"/>
                </a:cubicBezTo>
                <a:cubicBezTo>
                  <a:pt x="36668" y="193439"/>
                  <a:pt x="35010" y="187561"/>
                  <a:pt x="37045" y="182435"/>
                </a:cubicBezTo>
                <a:lnTo>
                  <a:pt x="66590" y="108534"/>
                </a:lnTo>
                <a:lnTo>
                  <a:pt x="12059" y="108534"/>
                </a:lnTo>
                <a:cubicBezTo>
                  <a:pt x="6972" y="108534"/>
                  <a:pt x="2450" y="105369"/>
                  <a:pt x="716" y="100582"/>
                </a:cubicBezTo>
                <a:cubicBezTo>
                  <a:pt x="-1018" y="95796"/>
                  <a:pt x="452" y="90445"/>
                  <a:pt x="4334" y="87204"/>
                </a:cubicBezTo>
                <a:lnTo>
                  <a:pt x="112868" y="-3241"/>
                </a:lnTo>
                <a:cubicBezTo>
                  <a:pt x="117126" y="-6783"/>
                  <a:pt x="123194" y="-6972"/>
                  <a:pt x="127678" y="-3731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7" name="Text 15"/>
          <p:cNvSpPr/>
          <p:nvPr/>
        </p:nvSpPr>
        <p:spPr>
          <a:xfrm>
            <a:off x="6739668" y="3082370"/>
            <a:ext cx="2773650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r>
              <a:rPr lang="en-US" sz="133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fighting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675968" y="2691650"/>
            <a:ext cx="2891831" cy="733208"/>
          </a:xfrm>
          <a:custGeom>
            <a:avLst/>
            <a:gdLst/>
            <a:ahLst/>
            <a:cxnLst/>
            <a:rect l="l" t="t" r="r" b="b"/>
            <a:pathLst>
              <a:path w="2891831" h="733208">
                <a:moveTo>
                  <a:pt x="48238" y="0"/>
                </a:moveTo>
                <a:lnTo>
                  <a:pt x="2843594" y="0"/>
                </a:lnTo>
                <a:cubicBezTo>
                  <a:pt x="2870235" y="0"/>
                  <a:pt x="2891831" y="21597"/>
                  <a:pt x="2891831" y="48238"/>
                </a:cubicBezTo>
                <a:lnTo>
                  <a:pt x="2891831" y="684971"/>
                </a:lnTo>
                <a:cubicBezTo>
                  <a:pt x="2891831" y="711612"/>
                  <a:pt x="2870235" y="733208"/>
                  <a:pt x="2843594" y="733208"/>
                </a:cubicBezTo>
                <a:lnTo>
                  <a:pt x="48238" y="733208"/>
                </a:lnTo>
                <a:cubicBezTo>
                  <a:pt x="21597" y="733208"/>
                  <a:pt x="0" y="711612"/>
                  <a:pt x="0" y="684971"/>
                </a:cubicBezTo>
                <a:lnTo>
                  <a:pt x="0" y="48238"/>
                </a:lnTo>
                <a:cubicBezTo>
                  <a:pt x="0" y="21597"/>
                  <a:pt x="21597" y="0"/>
                  <a:pt x="48238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11011993" y="2831538"/>
            <a:ext cx="217068" cy="192950"/>
          </a:xfrm>
          <a:custGeom>
            <a:avLst/>
            <a:gdLst/>
            <a:ahLst/>
            <a:cxnLst/>
            <a:rect l="l" t="t" r="r" b="b"/>
            <a:pathLst>
              <a:path w="217068" h="192950">
                <a:moveTo>
                  <a:pt x="12059" y="12059"/>
                </a:moveTo>
                <a:cubicBezTo>
                  <a:pt x="18730" y="12059"/>
                  <a:pt x="24119" y="17448"/>
                  <a:pt x="24119" y="24119"/>
                </a:cubicBezTo>
                <a:lnTo>
                  <a:pt x="24119" y="108534"/>
                </a:lnTo>
                <a:lnTo>
                  <a:pt x="108534" y="108534"/>
                </a:lnTo>
                <a:lnTo>
                  <a:pt x="108534" y="60297"/>
                </a:lnTo>
                <a:cubicBezTo>
                  <a:pt x="108534" y="53626"/>
                  <a:pt x="113923" y="48237"/>
                  <a:pt x="120593" y="48237"/>
                </a:cubicBezTo>
                <a:lnTo>
                  <a:pt x="180890" y="48237"/>
                </a:lnTo>
                <a:cubicBezTo>
                  <a:pt x="200864" y="48237"/>
                  <a:pt x="217068" y="64442"/>
                  <a:pt x="217068" y="84415"/>
                </a:cubicBezTo>
                <a:lnTo>
                  <a:pt x="217068" y="168831"/>
                </a:lnTo>
                <a:cubicBezTo>
                  <a:pt x="217068" y="175501"/>
                  <a:pt x="211679" y="180890"/>
                  <a:pt x="205009" y="180890"/>
                </a:cubicBezTo>
                <a:cubicBezTo>
                  <a:pt x="198339" y="180890"/>
                  <a:pt x="192950" y="175501"/>
                  <a:pt x="192950" y="168831"/>
                </a:cubicBezTo>
                <a:lnTo>
                  <a:pt x="192950" y="144712"/>
                </a:lnTo>
                <a:lnTo>
                  <a:pt x="24119" y="144712"/>
                </a:lnTo>
                <a:lnTo>
                  <a:pt x="24119" y="168831"/>
                </a:lnTo>
                <a:cubicBezTo>
                  <a:pt x="24119" y="175501"/>
                  <a:pt x="18730" y="180890"/>
                  <a:pt x="12059" y="180890"/>
                </a:cubicBezTo>
                <a:cubicBezTo>
                  <a:pt x="5389" y="180890"/>
                  <a:pt x="0" y="175501"/>
                  <a:pt x="0" y="168831"/>
                </a:cubicBezTo>
                <a:lnTo>
                  <a:pt x="0" y="24119"/>
                </a:lnTo>
                <a:cubicBezTo>
                  <a:pt x="0" y="17448"/>
                  <a:pt x="5389" y="12059"/>
                  <a:pt x="12059" y="12059"/>
                </a:cubicBezTo>
                <a:close/>
                <a:moveTo>
                  <a:pt x="42208" y="72356"/>
                </a:moveTo>
                <a:cubicBezTo>
                  <a:pt x="42208" y="59045"/>
                  <a:pt x="53015" y="48237"/>
                  <a:pt x="66326" y="48237"/>
                </a:cubicBezTo>
                <a:cubicBezTo>
                  <a:pt x="79638" y="48237"/>
                  <a:pt x="90445" y="59045"/>
                  <a:pt x="90445" y="72356"/>
                </a:cubicBezTo>
                <a:cubicBezTo>
                  <a:pt x="90445" y="85668"/>
                  <a:pt x="79638" y="96475"/>
                  <a:pt x="66326" y="96475"/>
                </a:cubicBezTo>
                <a:cubicBezTo>
                  <a:pt x="53015" y="96475"/>
                  <a:pt x="42208" y="85668"/>
                  <a:pt x="42208" y="72356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0" name="Text 18"/>
          <p:cNvSpPr/>
          <p:nvPr/>
        </p:nvSpPr>
        <p:spPr>
          <a:xfrm>
            <a:off x="9735059" y="3082370"/>
            <a:ext cx="2773650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r>
              <a:rPr lang="en-US" sz="133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sleep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2671359" y="2691650"/>
            <a:ext cx="2891831" cy="733208"/>
          </a:xfrm>
          <a:custGeom>
            <a:avLst/>
            <a:gdLst/>
            <a:ahLst/>
            <a:cxnLst/>
            <a:rect l="l" t="t" r="r" b="b"/>
            <a:pathLst>
              <a:path w="2891831" h="733208">
                <a:moveTo>
                  <a:pt x="48238" y="0"/>
                </a:moveTo>
                <a:lnTo>
                  <a:pt x="2843594" y="0"/>
                </a:lnTo>
                <a:cubicBezTo>
                  <a:pt x="2870235" y="0"/>
                  <a:pt x="2891831" y="21597"/>
                  <a:pt x="2891831" y="48238"/>
                </a:cubicBezTo>
                <a:lnTo>
                  <a:pt x="2891831" y="684971"/>
                </a:lnTo>
                <a:cubicBezTo>
                  <a:pt x="2891831" y="711612"/>
                  <a:pt x="2870235" y="733208"/>
                  <a:pt x="2843594" y="733208"/>
                </a:cubicBezTo>
                <a:lnTo>
                  <a:pt x="48238" y="733208"/>
                </a:lnTo>
                <a:cubicBezTo>
                  <a:pt x="21597" y="733208"/>
                  <a:pt x="0" y="711612"/>
                  <a:pt x="0" y="684971"/>
                </a:cubicBezTo>
                <a:lnTo>
                  <a:pt x="0" y="48238"/>
                </a:lnTo>
                <a:cubicBezTo>
                  <a:pt x="0" y="21597"/>
                  <a:pt x="21597" y="0"/>
                  <a:pt x="48238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14019443" y="2831538"/>
            <a:ext cx="192950" cy="192950"/>
          </a:xfrm>
          <a:custGeom>
            <a:avLst/>
            <a:gdLst/>
            <a:ahLst/>
            <a:cxnLst/>
            <a:rect l="l" t="t" r="r" b="b"/>
            <a:pathLst>
              <a:path w="192950" h="192950">
                <a:moveTo>
                  <a:pt x="96475" y="0"/>
                </a:moveTo>
                <a:cubicBezTo>
                  <a:pt x="43188" y="0"/>
                  <a:pt x="0" y="43188"/>
                  <a:pt x="0" y="96475"/>
                </a:cubicBezTo>
                <a:cubicBezTo>
                  <a:pt x="0" y="149762"/>
                  <a:pt x="43188" y="192950"/>
                  <a:pt x="96475" y="192950"/>
                </a:cubicBezTo>
                <a:cubicBezTo>
                  <a:pt x="122402" y="192950"/>
                  <a:pt x="145956" y="182699"/>
                  <a:pt x="163291" y="166042"/>
                </a:cubicBezTo>
                <a:cubicBezTo>
                  <a:pt x="166042" y="163404"/>
                  <a:pt x="166834" y="159296"/>
                  <a:pt x="165288" y="155829"/>
                </a:cubicBezTo>
                <a:cubicBezTo>
                  <a:pt x="163743" y="152362"/>
                  <a:pt x="160126" y="150214"/>
                  <a:pt x="156319" y="150516"/>
                </a:cubicBezTo>
                <a:cubicBezTo>
                  <a:pt x="154473" y="150666"/>
                  <a:pt x="152626" y="150742"/>
                  <a:pt x="150742" y="150742"/>
                </a:cubicBezTo>
                <a:cubicBezTo>
                  <a:pt x="112453" y="150742"/>
                  <a:pt x="81401" y="119689"/>
                  <a:pt x="81401" y="81401"/>
                </a:cubicBezTo>
                <a:cubicBezTo>
                  <a:pt x="81401" y="54229"/>
                  <a:pt x="97040" y="30676"/>
                  <a:pt x="119877" y="19295"/>
                </a:cubicBezTo>
                <a:cubicBezTo>
                  <a:pt x="123307" y="17599"/>
                  <a:pt x="125266" y="13906"/>
                  <a:pt x="124814" y="10100"/>
                </a:cubicBezTo>
                <a:cubicBezTo>
                  <a:pt x="124362" y="6293"/>
                  <a:pt x="121573" y="3203"/>
                  <a:pt x="117842" y="2374"/>
                </a:cubicBezTo>
                <a:cubicBezTo>
                  <a:pt x="110946" y="829"/>
                  <a:pt x="103786" y="0"/>
                  <a:pt x="96475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3" name="Text 21"/>
          <p:cNvSpPr/>
          <p:nvPr/>
        </p:nvSpPr>
        <p:spPr>
          <a:xfrm>
            <a:off x="12730450" y="3082370"/>
            <a:ext cx="2773650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r>
              <a:rPr lang="en-US" sz="133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night view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87198" y="3781814"/>
            <a:ext cx="7558799" cy="3796282"/>
          </a:xfrm>
          <a:custGeom>
            <a:avLst/>
            <a:gdLst/>
            <a:ahLst/>
            <a:cxnLst/>
            <a:rect l="l" t="t" r="r" b="b"/>
            <a:pathLst>
              <a:path w="7558799" h="3796282">
                <a:moveTo>
                  <a:pt x="96464" y="0"/>
                </a:moveTo>
                <a:lnTo>
                  <a:pt x="7462335" y="0"/>
                </a:lnTo>
                <a:cubicBezTo>
                  <a:pt x="7515611" y="0"/>
                  <a:pt x="7558799" y="43188"/>
                  <a:pt x="7558799" y="96464"/>
                </a:cubicBezTo>
                <a:lnTo>
                  <a:pt x="7558799" y="3699819"/>
                </a:lnTo>
                <a:cubicBezTo>
                  <a:pt x="7558799" y="3753094"/>
                  <a:pt x="7515611" y="3796282"/>
                  <a:pt x="7462335" y="3796282"/>
                </a:cubicBezTo>
                <a:lnTo>
                  <a:pt x="96464" y="3796282"/>
                </a:lnTo>
                <a:cubicBezTo>
                  <a:pt x="43188" y="3796282"/>
                  <a:pt x="0" y="3753094"/>
                  <a:pt x="0" y="3699819"/>
                </a:cubicBezTo>
                <a:lnTo>
                  <a:pt x="0" y="96464"/>
                </a:lnTo>
                <a:cubicBezTo>
                  <a:pt x="0" y="43224"/>
                  <a:pt x="43224" y="0"/>
                  <a:pt x="96464" y="0"/>
                </a:cubicBezTo>
                <a:close/>
              </a:path>
            </a:pathLst>
          </a:custGeom>
          <a:solidFill>
            <a:srgbClr val="7D7C7A">
              <a:alpha val="10196"/>
            </a:srgbClr>
          </a:solidFill>
          <a:ln w="10160">
            <a:solidFill>
              <a:srgbClr val="7D7C7A">
                <a:alpha val="40000"/>
              </a:srgbClr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09090" y="4051941"/>
            <a:ext cx="192950" cy="192950"/>
          </a:xfrm>
          <a:custGeom>
            <a:avLst/>
            <a:gdLst/>
            <a:ahLst/>
            <a:cxnLst/>
            <a:rect l="l" t="t" r="r" b="b"/>
            <a:pathLst>
              <a:path w="192950" h="192950">
                <a:moveTo>
                  <a:pt x="107441" y="19107"/>
                </a:moveTo>
                <a:cubicBezTo>
                  <a:pt x="105482" y="14810"/>
                  <a:pt x="101185" y="12059"/>
                  <a:pt x="96475" y="12059"/>
                </a:cubicBezTo>
                <a:cubicBezTo>
                  <a:pt x="91764" y="12059"/>
                  <a:pt x="87468" y="14810"/>
                  <a:pt x="85508" y="19107"/>
                </a:cubicBezTo>
                <a:lnTo>
                  <a:pt x="22423" y="156772"/>
                </a:lnTo>
                <a:lnTo>
                  <a:pt x="18089" y="156772"/>
                </a:lnTo>
                <a:cubicBezTo>
                  <a:pt x="11419" y="156772"/>
                  <a:pt x="6030" y="162161"/>
                  <a:pt x="6030" y="168831"/>
                </a:cubicBezTo>
                <a:cubicBezTo>
                  <a:pt x="6030" y="175501"/>
                  <a:pt x="11419" y="180890"/>
                  <a:pt x="18089" y="180890"/>
                </a:cubicBezTo>
                <a:lnTo>
                  <a:pt x="51252" y="180890"/>
                </a:lnTo>
                <a:cubicBezTo>
                  <a:pt x="57923" y="180890"/>
                  <a:pt x="63312" y="175501"/>
                  <a:pt x="63312" y="168831"/>
                </a:cubicBezTo>
                <a:cubicBezTo>
                  <a:pt x="63312" y="162161"/>
                  <a:pt x="57923" y="156772"/>
                  <a:pt x="51252" y="156772"/>
                </a:cubicBezTo>
                <a:lnTo>
                  <a:pt x="48953" y="156772"/>
                </a:lnTo>
                <a:lnTo>
                  <a:pt x="57244" y="138682"/>
                </a:lnTo>
                <a:lnTo>
                  <a:pt x="135743" y="138682"/>
                </a:lnTo>
                <a:lnTo>
                  <a:pt x="144034" y="156772"/>
                </a:lnTo>
                <a:lnTo>
                  <a:pt x="141735" y="156772"/>
                </a:lnTo>
                <a:cubicBezTo>
                  <a:pt x="135065" y="156772"/>
                  <a:pt x="129676" y="162161"/>
                  <a:pt x="129676" y="168831"/>
                </a:cubicBezTo>
                <a:cubicBezTo>
                  <a:pt x="129676" y="175501"/>
                  <a:pt x="135065" y="180890"/>
                  <a:pt x="141735" y="180890"/>
                </a:cubicBezTo>
                <a:lnTo>
                  <a:pt x="174898" y="180890"/>
                </a:lnTo>
                <a:cubicBezTo>
                  <a:pt x="181569" y="180890"/>
                  <a:pt x="186958" y="175501"/>
                  <a:pt x="186958" y="168831"/>
                </a:cubicBezTo>
                <a:cubicBezTo>
                  <a:pt x="186958" y="162161"/>
                  <a:pt x="181569" y="156772"/>
                  <a:pt x="174898" y="156772"/>
                </a:cubicBezTo>
                <a:lnTo>
                  <a:pt x="170564" y="156772"/>
                </a:lnTo>
                <a:lnTo>
                  <a:pt x="107479" y="19107"/>
                </a:lnTo>
                <a:close/>
                <a:moveTo>
                  <a:pt x="124664" y="114564"/>
                </a:moveTo>
                <a:lnTo>
                  <a:pt x="68286" y="114564"/>
                </a:lnTo>
                <a:lnTo>
                  <a:pt x="96475" y="53061"/>
                </a:lnTo>
                <a:lnTo>
                  <a:pt x="124664" y="114564"/>
                </a:lnTo>
                <a:close/>
              </a:path>
            </a:pathLst>
          </a:custGeom>
          <a:solidFill>
            <a:srgbClr val="7D7C7A"/>
          </a:solidFill>
        </p:spPr>
      </p:sp>
      <p:sp>
        <p:nvSpPr>
          <p:cNvPr id="26" name="Text 24"/>
          <p:cNvSpPr/>
          <p:nvPr/>
        </p:nvSpPr>
        <p:spPr>
          <a:xfrm>
            <a:off x="1022350" y="3979545"/>
            <a:ext cx="2409825" cy="337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71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Option A: Wensheng Image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120894" y="4003703"/>
            <a:ext cx="723561" cy="289424"/>
          </a:xfrm>
          <a:custGeom>
            <a:avLst/>
            <a:gdLst/>
            <a:ahLst/>
            <a:cxnLst/>
            <a:rect l="l" t="t" r="r" b="b"/>
            <a:pathLst>
              <a:path w="723561" h="289424">
                <a:moveTo>
                  <a:pt x="48238" y="0"/>
                </a:moveTo>
                <a:lnTo>
                  <a:pt x="675322" y="0"/>
                </a:lnTo>
                <a:cubicBezTo>
                  <a:pt x="701964" y="0"/>
                  <a:pt x="723561" y="21597"/>
                  <a:pt x="723561" y="48238"/>
                </a:cubicBezTo>
                <a:lnTo>
                  <a:pt x="723561" y="241186"/>
                </a:lnTo>
                <a:cubicBezTo>
                  <a:pt x="723561" y="267827"/>
                  <a:pt x="701964" y="289424"/>
                  <a:pt x="675322" y="289424"/>
                </a:cubicBezTo>
                <a:lnTo>
                  <a:pt x="48238" y="289424"/>
                </a:lnTo>
                <a:cubicBezTo>
                  <a:pt x="21597" y="289424"/>
                  <a:pt x="0" y="267827"/>
                  <a:pt x="0" y="241186"/>
                </a:cubicBezTo>
                <a:lnTo>
                  <a:pt x="0" y="48238"/>
                </a:lnTo>
                <a:cubicBezTo>
                  <a:pt x="0" y="21597"/>
                  <a:pt x="21597" y="0"/>
                  <a:pt x="48238" y="0"/>
                </a:cubicBezTo>
                <a:close/>
              </a:path>
            </a:pathLst>
          </a:custGeom>
          <a:solidFill>
            <a:srgbClr val="7D7C7A">
              <a:alpha val="30196"/>
            </a:srgbClr>
          </a:solidFill>
        </p:spPr>
      </p:sp>
      <p:sp>
        <p:nvSpPr>
          <p:cNvPr id="28" name="Text 26"/>
          <p:cNvSpPr/>
          <p:nvPr/>
        </p:nvSpPr>
        <p:spPr>
          <a:xfrm>
            <a:off x="7120894" y="4003703"/>
            <a:ext cx="795917" cy="289424"/>
          </a:xfrm>
          <a:prstGeom prst="rect">
            <a:avLst/>
          </a:prstGeom>
          <a:noFill/>
        </p:spPr>
        <p:txBody>
          <a:bodyPr wrap="square" lIns="96475" tIns="48237" rIns="96475" bIns="48237" rtlCol="0" anchor="ctr"/>
          <a:lstStyle/>
          <a:p>
            <a:pPr algn="l" rtl="0">
              <a:lnSpc>
                <a:spcPct val="110000"/>
              </a:lnSpc>
            </a:pPr>
            <a:r>
              <a:rPr lang="en-US" sz="114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Txt2Img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84971" y="4461958"/>
            <a:ext cx="7247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Appearance Text + Scene Text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84971" y="4847858"/>
            <a:ext cx="7163252" cy="868273"/>
          </a:xfrm>
          <a:custGeom>
            <a:avLst/>
            <a:gdLst/>
            <a:ahLst/>
            <a:cxnLst/>
            <a:rect l="l" t="t" r="r" b="b"/>
            <a:pathLst>
              <a:path w="7163252" h="868273">
                <a:moveTo>
                  <a:pt x="48241" y="0"/>
                </a:moveTo>
                <a:lnTo>
                  <a:pt x="7115011" y="0"/>
                </a:lnTo>
                <a:cubicBezTo>
                  <a:pt x="7141654" y="0"/>
                  <a:pt x="7163252" y="21598"/>
                  <a:pt x="7163252" y="48241"/>
                </a:cubicBezTo>
                <a:lnTo>
                  <a:pt x="7163252" y="820032"/>
                </a:lnTo>
                <a:cubicBezTo>
                  <a:pt x="7163252" y="846675"/>
                  <a:pt x="7141654" y="868273"/>
                  <a:pt x="7115011" y="868273"/>
                </a:cubicBezTo>
                <a:lnTo>
                  <a:pt x="48241" y="868273"/>
                </a:lnTo>
                <a:cubicBezTo>
                  <a:pt x="21598" y="868273"/>
                  <a:pt x="0" y="846675"/>
                  <a:pt x="0" y="820032"/>
                </a:cubicBezTo>
                <a:lnTo>
                  <a:pt x="0" y="48241"/>
                </a:lnTo>
                <a:cubicBezTo>
                  <a:pt x="0" y="21616"/>
                  <a:pt x="21616" y="0"/>
                  <a:pt x="48241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31" name="Text 29"/>
          <p:cNvSpPr/>
          <p:nvPr/>
        </p:nvSpPr>
        <p:spPr>
          <a:xfrm>
            <a:off x="829683" y="4992570"/>
            <a:ext cx="6946184" cy="57884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10000"/>
              </a:lnSpc>
            </a:pPr>
            <a:r>
              <a:rPr lang="en-US" sz="114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"indigo short hair, violet eyes,</a:t>
            </a:r>
            <a:endParaRPr lang="en-US" sz="1600" dirty="0"/>
          </a:p>
          <a:p>
            <a:pPr algn="l" rtl="0">
              <a:lnSpc>
                <a:spcPct val="110000"/>
              </a:lnSpc>
            </a:pPr>
            <a:r>
              <a:rPr lang="en-US" sz="114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"wearing blue-black kimono,</a:t>
            </a:r>
            <a:endParaRPr lang="en-US" sz="1600" dirty="0"/>
          </a:p>
          <a:p>
            <a:pPr algn="l" rtl="0">
              <a:lnSpc>
                <a:spcPct val="110000"/>
              </a:lnSpc>
            </a:pPr>
            <a:r>
              <a:rPr lang="en-US" sz="114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"sitting at desk writing..."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89795" y="5865213"/>
            <a:ext cx="7160840" cy="1505007"/>
          </a:xfrm>
          <a:custGeom>
            <a:avLst/>
            <a:gdLst/>
            <a:ahLst/>
            <a:cxnLst/>
            <a:rect l="l" t="t" r="r" b="b"/>
            <a:pathLst>
              <a:path w="7160840" h="1505007">
                <a:moveTo>
                  <a:pt x="48235" y="0"/>
                </a:moveTo>
                <a:lnTo>
                  <a:pt x="7112605" y="0"/>
                </a:lnTo>
                <a:cubicBezTo>
                  <a:pt x="7139245" y="0"/>
                  <a:pt x="7160840" y="21596"/>
                  <a:pt x="7160840" y="48235"/>
                </a:cubicBezTo>
                <a:lnTo>
                  <a:pt x="7160840" y="1456771"/>
                </a:lnTo>
                <a:cubicBezTo>
                  <a:pt x="7160840" y="1483411"/>
                  <a:pt x="7139245" y="1505007"/>
                  <a:pt x="7112605" y="1505007"/>
                </a:cubicBezTo>
                <a:lnTo>
                  <a:pt x="48235" y="1505007"/>
                </a:lnTo>
                <a:cubicBezTo>
                  <a:pt x="21596" y="1505007"/>
                  <a:pt x="0" y="1483411"/>
                  <a:pt x="0" y="1456771"/>
                </a:cubicBezTo>
                <a:lnTo>
                  <a:pt x="0" y="48235"/>
                </a:lnTo>
                <a:cubicBezTo>
                  <a:pt x="0" y="21614"/>
                  <a:pt x="21614" y="0"/>
                  <a:pt x="48235" y="0"/>
                </a:cubicBezTo>
                <a:close/>
              </a:path>
            </a:pathLst>
          </a:custGeom>
          <a:solidFill>
            <a:srgbClr val="1A1B1F">
              <a:alpha val="60000"/>
            </a:srgbClr>
          </a:solidFill>
          <a:ln w="10160">
            <a:solidFill>
              <a:srgbClr val="7D7C7A">
                <a:alpha val="30196"/>
              </a:srgbClr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839331" y="6014753"/>
            <a:ext cx="6946184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Failure Case: Scholar Mode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39331" y="6352414"/>
            <a:ext cx="6958243" cy="2894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2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Hairstyle details lost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39331" y="6641839"/>
            <a:ext cx="6958243" cy="2894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2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Incorrect clothing texture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39331" y="6931263"/>
            <a:ext cx="6958243" cy="2894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2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Facial feature deviation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207291" y="3786637"/>
            <a:ext cx="7556387" cy="3781811"/>
          </a:xfrm>
          <a:custGeom>
            <a:avLst/>
            <a:gdLst/>
            <a:ahLst/>
            <a:cxnLst/>
            <a:rect l="l" t="t" r="r" b="b"/>
            <a:pathLst>
              <a:path w="7556387" h="3781811">
                <a:moveTo>
                  <a:pt x="96474" y="0"/>
                </a:moveTo>
                <a:lnTo>
                  <a:pt x="7459913" y="0"/>
                </a:lnTo>
                <a:cubicBezTo>
                  <a:pt x="7513194" y="0"/>
                  <a:pt x="7556387" y="43193"/>
                  <a:pt x="7556387" y="96474"/>
                </a:cubicBezTo>
                <a:lnTo>
                  <a:pt x="7556387" y="3685337"/>
                </a:lnTo>
                <a:cubicBezTo>
                  <a:pt x="7556387" y="3738618"/>
                  <a:pt x="7513194" y="3781811"/>
                  <a:pt x="7459913" y="3781811"/>
                </a:cubicBezTo>
                <a:lnTo>
                  <a:pt x="96474" y="3781811"/>
                </a:lnTo>
                <a:cubicBezTo>
                  <a:pt x="43193" y="3781811"/>
                  <a:pt x="0" y="3738618"/>
                  <a:pt x="0" y="3685337"/>
                </a:cubicBezTo>
                <a:lnTo>
                  <a:pt x="0" y="96474"/>
                </a:lnTo>
                <a:cubicBezTo>
                  <a:pt x="0" y="43229"/>
                  <a:pt x="43229" y="0"/>
                  <a:pt x="96474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20320">
            <a:solidFill>
              <a:srgbClr val="A95C5C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8421947" y="4061592"/>
            <a:ext cx="217068" cy="192950"/>
          </a:xfrm>
          <a:custGeom>
            <a:avLst/>
            <a:gdLst/>
            <a:ahLst/>
            <a:cxnLst/>
            <a:rect l="l" t="t" r="r" b="b"/>
            <a:pathLst>
              <a:path w="217068" h="192950">
                <a:moveTo>
                  <a:pt x="36178" y="36178"/>
                </a:moveTo>
                <a:cubicBezTo>
                  <a:pt x="36178" y="22875"/>
                  <a:pt x="46994" y="12059"/>
                  <a:pt x="60297" y="12059"/>
                </a:cubicBezTo>
                <a:lnTo>
                  <a:pt x="180890" y="12059"/>
                </a:lnTo>
                <a:cubicBezTo>
                  <a:pt x="194193" y="12059"/>
                  <a:pt x="205009" y="22875"/>
                  <a:pt x="205009" y="36178"/>
                </a:cubicBezTo>
                <a:lnTo>
                  <a:pt x="205009" y="132653"/>
                </a:lnTo>
                <a:cubicBezTo>
                  <a:pt x="205009" y="145956"/>
                  <a:pt x="194193" y="156772"/>
                  <a:pt x="180890" y="156772"/>
                </a:cubicBezTo>
                <a:lnTo>
                  <a:pt x="60297" y="156772"/>
                </a:lnTo>
                <a:cubicBezTo>
                  <a:pt x="46994" y="156772"/>
                  <a:pt x="36178" y="145956"/>
                  <a:pt x="36178" y="132653"/>
                </a:cubicBezTo>
                <a:lnTo>
                  <a:pt x="36178" y="36178"/>
                </a:lnTo>
                <a:close/>
                <a:moveTo>
                  <a:pt x="9045" y="48237"/>
                </a:moveTo>
                <a:cubicBezTo>
                  <a:pt x="14057" y="48237"/>
                  <a:pt x="18089" y="52270"/>
                  <a:pt x="18089" y="57282"/>
                </a:cubicBezTo>
                <a:lnTo>
                  <a:pt x="18089" y="168831"/>
                </a:lnTo>
                <a:cubicBezTo>
                  <a:pt x="18089" y="172147"/>
                  <a:pt x="20802" y="174861"/>
                  <a:pt x="24119" y="174861"/>
                </a:cubicBezTo>
                <a:lnTo>
                  <a:pt x="159786" y="174861"/>
                </a:lnTo>
                <a:cubicBezTo>
                  <a:pt x="164799" y="174861"/>
                  <a:pt x="168831" y="178893"/>
                  <a:pt x="168831" y="183905"/>
                </a:cubicBezTo>
                <a:cubicBezTo>
                  <a:pt x="168831" y="188917"/>
                  <a:pt x="164799" y="192950"/>
                  <a:pt x="159786" y="192950"/>
                </a:cubicBezTo>
                <a:lnTo>
                  <a:pt x="24119" y="192950"/>
                </a:lnTo>
                <a:cubicBezTo>
                  <a:pt x="10816" y="192950"/>
                  <a:pt x="0" y="182134"/>
                  <a:pt x="0" y="168831"/>
                </a:cubicBezTo>
                <a:lnTo>
                  <a:pt x="0" y="57282"/>
                </a:lnTo>
                <a:cubicBezTo>
                  <a:pt x="0" y="52270"/>
                  <a:pt x="4032" y="48237"/>
                  <a:pt x="9045" y="48237"/>
                </a:cubicBezTo>
                <a:close/>
                <a:moveTo>
                  <a:pt x="72356" y="60297"/>
                </a:moveTo>
                <a:cubicBezTo>
                  <a:pt x="79012" y="60297"/>
                  <a:pt x="84415" y="54893"/>
                  <a:pt x="84415" y="48237"/>
                </a:cubicBezTo>
                <a:cubicBezTo>
                  <a:pt x="84415" y="41582"/>
                  <a:pt x="79012" y="36178"/>
                  <a:pt x="72356" y="36178"/>
                </a:cubicBezTo>
                <a:cubicBezTo>
                  <a:pt x="65700" y="36178"/>
                  <a:pt x="60297" y="41582"/>
                  <a:pt x="60297" y="48237"/>
                </a:cubicBezTo>
                <a:cubicBezTo>
                  <a:pt x="60297" y="54893"/>
                  <a:pt x="65700" y="60297"/>
                  <a:pt x="72356" y="60297"/>
                </a:cubicBezTo>
                <a:close/>
                <a:moveTo>
                  <a:pt x="146408" y="64631"/>
                </a:moveTo>
                <a:cubicBezTo>
                  <a:pt x="144750" y="61955"/>
                  <a:pt x="141848" y="60297"/>
                  <a:pt x="138682" y="60297"/>
                </a:cubicBezTo>
                <a:cubicBezTo>
                  <a:pt x="135517" y="60297"/>
                  <a:pt x="132615" y="61955"/>
                  <a:pt x="130957" y="64631"/>
                </a:cubicBezTo>
                <a:lnTo>
                  <a:pt x="109740" y="99339"/>
                </a:lnTo>
                <a:lnTo>
                  <a:pt x="100507" y="87807"/>
                </a:lnTo>
                <a:cubicBezTo>
                  <a:pt x="98774" y="85659"/>
                  <a:pt x="96211" y="84415"/>
                  <a:pt x="93460" y="84415"/>
                </a:cubicBezTo>
                <a:cubicBezTo>
                  <a:pt x="90709" y="84415"/>
                  <a:pt x="88109" y="85659"/>
                  <a:pt x="86413" y="87807"/>
                </a:cubicBezTo>
                <a:lnTo>
                  <a:pt x="62294" y="117955"/>
                </a:lnTo>
                <a:cubicBezTo>
                  <a:pt x="60108" y="120669"/>
                  <a:pt x="59694" y="124400"/>
                  <a:pt x="61201" y="127528"/>
                </a:cubicBezTo>
                <a:cubicBezTo>
                  <a:pt x="62709" y="130655"/>
                  <a:pt x="65874" y="132653"/>
                  <a:pt x="69341" y="132653"/>
                </a:cubicBezTo>
                <a:lnTo>
                  <a:pt x="171846" y="132653"/>
                </a:lnTo>
                <a:cubicBezTo>
                  <a:pt x="175124" y="132653"/>
                  <a:pt x="178139" y="130882"/>
                  <a:pt x="179722" y="128018"/>
                </a:cubicBezTo>
                <a:cubicBezTo>
                  <a:pt x="181305" y="125153"/>
                  <a:pt x="181267" y="121686"/>
                  <a:pt x="179534" y="118860"/>
                </a:cubicBezTo>
                <a:lnTo>
                  <a:pt x="146370" y="64593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39" name="Text 37"/>
          <p:cNvSpPr/>
          <p:nvPr/>
        </p:nvSpPr>
        <p:spPr>
          <a:xfrm>
            <a:off x="8747549" y="3989236"/>
            <a:ext cx="1555656" cy="33766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71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Option B: Original Image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4785212" y="4013354"/>
            <a:ext cx="771798" cy="289424"/>
          </a:xfrm>
          <a:custGeom>
            <a:avLst/>
            <a:gdLst/>
            <a:ahLst/>
            <a:cxnLst/>
            <a:rect l="l" t="t" r="r" b="b"/>
            <a:pathLst>
              <a:path w="771798" h="289424">
                <a:moveTo>
                  <a:pt x="48238" y="0"/>
                </a:moveTo>
                <a:lnTo>
                  <a:pt x="723560" y="0"/>
                </a:lnTo>
                <a:cubicBezTo>
                  <a:pt x="750201" y="0"/>
                  <a:pt x="771798" y="21597"/>
                  <a:pt x="771798" y="48238"/>
                </a:cubicBezTo>
                <a:lnTo>
                  <a:pt x="771798" y="241186"/>
                </a:lnTo>
                <a:cubicBezTo>
                  <a:pt x="771798" y="267827"/>
                  <a:pt x="750201" y="289424"/>
                  <a:pt x="723560" y="289424"/>
                </a:cubicBezTo>
                <a:lnTo>
                  <a:pt x="48238" y="289424"/>
                </a:lnTo>
                <a:cubicBezTo>
                  <a:pt x="21597" y="289424"/>
                  <a:pt x="0" y="267827"/>
                  <a:pt x="0" y="241186"/>
                </a:cubicBezTo>
                <a:lnTo>
                  <a:pt x="0" y="48238"/>
                </a:lnTo>
                <a:cubicBezTo>
                  <a:pt x="0" y="21597"/>
                  <a:pt x="21597" y="0"/>
                  <a:pt x="48238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41" name="Text 39"/>
          <p:cNvSpPr/>
          <p:nvPr/>
        </p:nvSpPr>
        <p:spPr>
          <a:xfrm>
            <a:off x="14785212" y="4013354"/>
            <a:ext cx="844154" cy="289424"/>
          </a:xfrm>
          <a:prstGeom prst="rect">
            <a:avLst/>
          </a:prstGeom>
          <a:noFill/>
        </p:spPr>
        <p:txBody>
          <a:bodyPr wrap="square" lIns="96475" tIns="48237" rIns="96475" bIns="48237" rtlCol="0" anchor="ctr"/>
          <a:lstStyle/>
          <a:p>
            <a:pPr algn="l" rtl="0">
              <a:lnSpc>
                <a:spcPct val="110000"/>
              </a:lnSpc>
            </a:pPr>
            <a:r>
              <a:rPr lang="en-US" sz="114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Img2Img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409887" y="4471609"/>
            <a:ext cx="723560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Appearance image + Scene text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409887" y="4857509"/>
            <a:ext cx="7151193" cy="482374"/>
          </a:xfrm>
          <a:custGeom>
            <a:avLst/>
            <a:gdLst/>
            <a:ahLst/>
            <a:cxnLst/>
            <a:rect l="l" t="t" r="r" b="b"/>
            <a:pathLst>
              <a:path w="7151193" h="482374">
                <a:moveTo>
                  <a:pt x="48237" y="0"/>
                </a:moveTo>
                <a:lnTo>
                  <a:pt x="7102955" y="0"/>
                </a:lnTo>
                <a:cubicBezTo>
                  <a:pt x="7129596" y="0"/>
                  <a:pt x="7151193" y="21597"/>
                  <a:pt x="7151193" y="48237"/>
                </a:cubicBezTo>
                <a:lnTo>
                  <a:pt x="7151193" y="434136"/>
                </a:lnTo>
                <a:cubicBezTo>
                  <a:pt x="7151193" y="460777"/>
                  <a:pt x="7129596" y="482374"/>
                  <a:pt x="7102955" y="482374"/>
                </a:cubicBezTo>
                <a:lnTo>
                  <a:pt x="48237" y="482374"/>
                </a:lnTo>
                <a:cubicBezTo>
                  <a:pt x="21597" y="482374"/>
                  <a:pt x="0" y="460777"/>
                  <a:pt x="0" y="434136"/>
                </a:cubicBezTo>
                <a:lnTo>
                  <a:pt x="0" y="48237"/>
                </a:lnTo>
                <a:cubicBezTo>
                  <a:pt x="0" y="21614"/>
                  <a:pt x="21614" y="0"/>
                  <a:pt x="48237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44" name="Shape 42"/>
          <p:cNvSpPr/>
          <p:nvPr/>
        </p:nvSpPr>
        <p:spPr>
          <a:xfrm>
            <a:off x="8581733" y="5026186"/>
            <a:ext cx="126623" cy="144712"/>
          </a:xfrm>
          <a:custGeom>
            <a:avLst/>
            <a:gdLst/>
            <a:ahLst/>
            <a:cxnLst/>
            <a:rect l="l" t="t" r="r" b="b"/>
            <a:pathLst>
              <a:path w="126623" h="144712">
                <a:moveTo>
                  <a:pt x="18089" y="9045"/>
                </a:moveTo>
                <a:cubicBezTo>
                  <a:pt x="8112" y="9045"/>
                  <a:pt x="0" y="17156"/>
                  <a:pt x="0" y="27134"/>
                </a:cubicBezTo>
                <a:lnTo>
                  <a:pt x="0" y="117579"/>
                </a:lnTo>
                <a:cubicBezTo>
                  <a:pt x="0" y="127556"/>
                  <a:pt x="8112" y="135668"/>
                  <a:pt x="18089" y="135668"/>
                </a:cubicBezTo>
                <a:lnTo>
                  <a:pt x="108534" y="135668"/>
                </a:lnTo>
                <a:cubicBezTo>
                  <a:pt x="118511" y="135668"/>
                  <a:pt x="126623" y="127556"/>
                  <a:pt x="126623" y="117579"/>
                </a:cubicBezTo>
                <a:lnTo>
                  <a:pt x="126623" y="27134"/>
                </a:lnTo>
                <a:cubicBezTo>
                  <a:pt x="126623" y="17156"/>
                  <a:pt x="118511" y="9045"/>
                  <a:pt x="108534" y="9045"/>
                </a:cubicBezTo>
                <a:lnTo>
                  <a:pt x="18089" y="9045"/>
                </a:lnTo>
                <a:close/>
                <a:moveTo>
                  <a:pt x="36178" y="31656"/>
                </a:moveTo>
                <a:cubicBezTo>
                  <a:pt x="43666" y="31656"/>
                  <a:pt x="49745" y="37735"/>
                  <a:pt x="49745" y="45223"/>
                </a:cubicBezTo>
                <a:cubicBezTo>
                  <a:pt x="49745" y="52710"/>
                  <a:pt x="43666" y="58789"/>
                  <a:pt x="36178" y="58789"/>
                </a:cubicBezTo>
                <a:cubicBezTo>
                  <a:pt x="28690" y="58789"/>
                  <a:pt x="22611" y="52710"/>
                  <a:pt x="22611" y="45223"/>
                </a:cubicBezTo>
                <a:cubicBezTo>
                  <a:pt x="22611" y="37735"/>
                  <a:pt x="28690" y="31656"/>
                  <a:pt x="36178" y="31656"/>
                </a:cubicBezTo>
                <a:close/>
                <a:moveTo>
                  <a:pt x="76878" y="63312"/>
                </a:moveTo>
                <a:cubicBezTo>
                  <a:pt x="79253" y="63312"/>
                  <a:pt x="81429" y="64555"/>
                  <a:pt x="82672" y="66562"/>
                </a:cubicBezTo>
                <a:lnTo>
                  <a:pt x="107545" y="107262"/>
                </a:lnTo>
                <a:cubicBezTo>
                  <a:pt x="108817" y="109354"/>
                  <a:pt x="108873" y="111982"/>
                  <a:pt x="107686" y="114130"/>
                </a:cubicBezTo>
                <a:cubicBezTo>
                  <a:pt x="106499" y="116278"/>
                  <a:pt x="104210" y="117579"/>
                  <a:pt x="101751" y="117579"/>
                </a:cubicBezTo>
                <a:lnTo>
                  <a:pt x="24872" y="117579"/>
                </a:lnTo>
                <a:cubicBezTo>
                  <a:pt x="22357" y="117579"/>
                  <a:pt x="20011" y="116165"/>
                  <a:pt x="18852" y="113933"/>
                </a:cubicBezTo>
                <a:cubicBezTo>
                  <a:pt x="17693" y="111700"/>
                  <a:pt x="17863" y="108986"/>
                  <a:pt x="19304" y="106923"/>
                </a:cubicBezTo>
                <a:lnTo>
                  <a:pt x="35132" y="84312"/>
                </a:lnTo>
                <a:cubicBezTo>
                  <a:pt x="36404" y="82503"/>
                  <a:pt x="38467" y="81429"/>
                  <a:pt x="40700" y="81429"/>
                </a:cubicBezTo>
                <a:cubicBezTo>
                  <a:pt x="42933" y="81429"/>
                  <a:pt x="44996" y="82503"/>
                  <a:pt x="46268" y="84312"/>
                </a:cubicBezTo>
                <a:lnTo>
                  <a:pt x="53730" y="94996"/>
                </a:lnTo>
                <a:lnTo>
                  <a:pt x="71084" y="66590"/>
                </a:lnTo>
                <a:cubicBezTo>
                  <a:pt x="72328" y="64583"/>
                  <a:pt x="74504" y="63340"/>
                  <a:pt x="76878" y="6334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45" name="Text 43"/>
          <p:cNvSpPr/>
          <p:nvPr/>
        </p:nvSpPr>
        <p:spPr>
          <a:xfrm>
            <a:off x="8831964" y="5002221"/>
            <a:ext cx="3316320" cy="192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10000"/>
              </a:lnSpc>
            </a:pPr>
            <a:r>
              <a:rPr lang="en-US" sz="114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Reference character illustration + "sitting at desk writing..."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414711" y="5489265"/>
            <a:ext cx="7136722" cy="1505007"/>
          </a:xfrm>
          <a:custGeom>
            <a:avLst/>
            <a:gdLst/>
            <a:ahLst/>
            <a:cxnLst/>
            <a:rect l="l" t="t" r="r" b="b"/>
            <a:pathLst>
              <a:path w="7136722" h="1505007">
                <a:moveTo>
                  <a:pt x="48235" y="0"/>
                </a:moveTo>
                <a:lnTo>
                  <a:pt x="7088486" y="0"/>
                </a:lnTo>
                <a:cubicBezTo>
                  <a:pt x="7115126" y="0"/>
                  <a:pt x="7136722" y="21596"/>
                  <a:pt x="7136722" y="48235"/>
                </a:cubicBezTo>
                <a:lnTo>
                  <a:pt x="7136722" y="1456771"/>
                </a:lnTo>
                <a:cubicBezTo>
                  <a:pt x="7136722" y="1483411"/>
                  <a:pt x="7115126" y="1505007"/>
                  <a:pt x="7088486" y="1505007"/>
                </a:cubicBezTo>
                <a:lnTo>
                  <a:pt x="48235" y="1505007"/>
                </a:lnTo>
                <a:cubicBezTo>
                  <a:pt x="21596" y="1505007"/>
                  <a:pt x="0" y="1483411"/>
                  <a:pt x="0" y="1456771"/>
                </a:cubicBezTo>
                <a:lnTo>
                  <a:pt x="0" y="48235"/>
                </a:lnTo>
                <a:cubicBezTo>
                  <a:pt x="0" y="21614"/>
                  <a:pt x="21614" y="0"/>
                  <a:pt x="48235" y="0"/>
                </a:cubicBezTo>
                <a:close/>
              </a:path>
            </a:pathLst>
          </a:custGeom>
          <a:solidFill>
            <a:srgbClr val="1A1B1F">
              <a:alpha val="60000"/>
            </a:srgbClr>
          </a:solidFill>
          <a:ln w="10160">
            <a:solidFill>
              <a:srgbClr val="A95C5C">
                <a:alpha val="30196"/>
              </a:srgbClr>
            </a:solidFill>
            <a:prstDash val="solid"/>
          </a:ln>
        </p:spPr>
      </p:sp>
      <p:sp>
        <p:nvSpPr>
          <p:cNvPr id="47" name="Text 45"/>
          <p:cNvSpPr/>
          <p:nvPr/>
        </p:nvSpPr>
        <p:spPr>
          <a:xfrm>
            <a:off x="8564247" y="5638799"/>
            <a:ext cx="6922065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dirty="0">
                <a:solidFill>
                  <a:srgbClr val="A95C5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Success Story: Scholar Mode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8564247" y="5976461"/>
            <a:ext cx="6934125" cy="2894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2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Keep the hairstyle intact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564247" y="6265885"/>
            <a:ext cx="6934125" cy="2894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2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Accurate clothing details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8564247" y="6555309"/>
            <a:ext cx="6934125" cy="2894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2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Scene and atmosphere integration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487198" y="7727181"/>
            <a:ext cx="7558799" cy="1408532"/>
          </a:xfrm>
          <a:custGeom>
            <a:avLst/>
            <a:gdLst/>
            <a:ahLst/>
            <a:cxnLst/>
            <a:rect l="l" t="t" r="r" b="b"/>
            <a:pathLst>
              <a:path w="7558799" h="1408532">
                <a:moveTo>
                  <a:pt x="48242" y="0"/>
                </a:moveTo>
                <a:lnTo>
                  <a:pt x="7510557" y="0"/>
                </a:lnTo>
                <a:cubicBezTo>
                  <a:pt x="7537200" y="0"/>
                  <a:pt x="7558799" y="21599"/>
                  <a:pt x="7558799" y="48242"/>
                </a:cubicBezTo>
                <a:lnTo>
                  <a:pt x="7558799" y="1360290"/>
                </a:lnTo>
                <a:cubicBezTo>
                  <a:pt x="7558799" y="1386915"/>
                  <a:pt x="7537182" y="1408532"/>
                  <a:pt x="7510557" y="1408532"/>
                </a:cubicBezTo>
                <a:lnTo>
                  <a:pt x="48242" y="1408532"/>
                </a:lnTo>
                <a:cubicBezTo>
                  <a:pt x="21599" y="1408532"/>
                  <a:pt x="0" y="1386933"/>
                  <a:pt x="0" y="1360290"/>
                </a:cubicBezTo>
                <a:lnTo>
                  <a:pt x="0" y="48242"/>
                </a:lnTo>
                <a:cubicBezTo>
                  <a:pt x="0" y="21617"/>
                  <a:pt x="21617" y="0"/>
                  <a:pt x="48242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  <a:ln w="10160">
            <a:solidFill>
              <a:srgbClr val="7D7C7A">
                <a:alpha val="30196"/>
              </a:srgbClr>
            </a:solidFill>
            <a:prstDash val="solid"/>
          </a:ln>
        </p:spPr>
      </p:sp>
      <p:sp>
        <p:nvSpPr>
          <p:cNvPr id="52" name="Text 50"/>
          <p:cNvSpPr/>
          <p:nvPr/>
        </p:nvSpPr>
        <p:spPr>
          <a:xfrm>
            <a:off x="552318" y="7828477"/>
            <a:ext cx="7428558" cy="192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r>
              <a:rPr lang="en-US" sz="114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Wenshengtu failure case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588496" y="8069511"/>
            <a:ext cx="7356202" cy="964748"/>
          </a:xfrm>
          <a:custGeom>
            <a:avLst/>
            <a:gdLst/>
            <a:ahLst/>
            <a:cxnLst/>
            <a:rect l="l" t="t" r="r" b="b"/>
            <a:pathLst>
              <a:path w="7356202" h="964748">
                <a:moveTo>
                  <a:pt x="48237" y="0"/>
                </a:moveTo>
                <a:lnTo>
                  <a:pt x="7307964" y="0"/>
                </a:lnTo>
                <a:cubicBezTo>
                  <a:pt x="7334605" y="0"/>
                  <a:pt x="7356202" y="21597"/>
                  <a:pt x="7356202" y="48237"/>
                </a:cubicBezTo>
                <a:lnTo>
                  <a:pt x="7356202" y="916510"/>
                </a:lnTo>
                <a:cubicBezTo>
                  <a:pt x="7356202" y="943151"/>
                  <a:pt x="7334605" y="964748"/>
                  <a:pt x="7307964" y="964748"/>
                </a:cubicBezTo>
                <a:lnTo>
                  <a:pt x="48237" y="964748"/>
                </a:lnTo>
                <a:cubicBezTo>
                  <a:pt x="21597" y="964748"/>
                  <a:pt x="0" y="943151"/>
                  <a:pt x="0" y="916510"/>
                </a:cubicBezTo>
                <a:lnTo>
                  <a:pt x="0" y="48237"/>
                </a:lnTo>
                <a:cubicBezTo>
                  <a:pt x="0" y="21614"/>
                  <a:pt x="21614" y="0"/>
                  <a:pt x="48237" y="0"/>
                </a:cubicBezTo>
                <a:close/>
              </a:path>
            </a:pathLst>
          </a:custGeom>
          <a:gradFill flip="none" rotWithShape="1">
            <a:gsLst>
              <a:gs pos="0">
                <a:srgbClr val="7D7C7A">
                  <a:alpha val="20000"/>
                </a:srgbClr>
              </a:gs>
              <a:gs pos="100000">
                <a:srgbClr val="1A1B1F"/>
              </a:gs>
            </a:gsLst>
            <a:lin ang="2700000" scaled="1"/>
          </a:gradFill>
        </p:spPr>
      </p:sp>
      <p:sp>
        <p:nvSpPr>
          <p:cNvPr id="54" name="Text 52"/>
          <p:cNvSpPr/>
          <p:nvPr/>
        </p:nvSpPr>
        <p:spPr>
          <a:xfrm>
            <a:off x="3447617" y="8407173"/>
            <a:ext cx="1736546" cy="2894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2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Loss of detail, deviation of features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202467" y="7727181"/>
            <a:ext cx="7558799" cy="1408532"/>
          </a:xfrm>
          <a:custGeom>
            <a:avLst/>
            <a:gdLst/>
            <a:ahLst/>
            <a:cxnLst/>
            <a:rect l="l" t="t" r="r" b="b"/>
            <a:pathLst>
              <a:path w="7558799" h="1408532">
                <a:moveTo>
                  <a:pt x="48242" y="0"/>
                </a:moveTo>
                <a:lnTo>
                  <a:pt x="7510557" y="0"/>
                </a:lnTo>
                <a:cubicBezTo>
                  <a:pt x="7537200" y="0"/>
                  <a:pt x="7558799" y="21599"/>
                  <a:pt x="7558799" y="48242"/>
                </a:cubicBezTo>
                <a:lnTo>
                  <a:pt x="7558799" y="1360290"/>
                </a:lnTo>
                <a:cubicBezTo>
                  <a:pt x="7558799" y="1386915"/>
                  <a:pt x="7537182" y="1408532"/>
                  <a:pt x="7510557" y="1408532"/>
                </a:cubicBezTo>
                <a:lnTo>
                  <a:pt x="48242" y="1408532"/>
                </a:lnTo>
                <a:cubicBezTo>
                  <a:pt x="21599" y="1408532"/>
                  <a:pt x="0" y="1386933"/>
                  <a:pt x="0" y="1360290"/>
                </a:cubicBezTo>
                <a:lnTo>
                  <a:pt x="0" y="48242"/>
                </a:lnTo>
                <a:cubicBezTo>
                  <a:pt x="0" y="21617"/>
                  <a:pt x="21617" y="0"/>
                  <a:pt x="48242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  <a:ln w="10160">
            <a:solidFill>
              <a:srgbClr val="A95C5C">
                <a:alpha val="30196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8267587" y="7828477"/>
            <a:ext cx="7428558" cy="192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r>
              <a:rPr lang="en-US" sz="1140" dirty="0">
                <a:solidFill>
                  <a:srgbClr val="A95C5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Successful cases of image creation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303765" y="8069511"/>
            <a:ext cx="7356202" cy="964748"/>
          </a:xfrm>
          <a:custGeom>
            <a:avLst/>
            <a:gdLst/>
            <a:ahLst/>
            <a:cxnLst/>
            <a:rect l="l" t="t" r="r" b="b"/>
            <a:pathLst>
              <a:path w="7356202" h="964748">
                <a:moveTo>
                  <a:pt x="48237" y="0"/>
                </a:moveTo>
                <a:lnTo>
                  <a:pt x="7307964" y="0"/>
                </a:lnTo>
                <a:cubicBezTo>
                  <a:pt x="7334605" y="0"/>
                  <a:pt x="7356202" y="21597"/>
                  <a:pt x="7356202" y="48237"/>
                </a:cubicBezTo>
                <a:lnTo>
                  <a:pt x="7356202" y="916510"/>
                </a:lnTo>
                <a:cubicBezTo>
                  <a:pt x="7356202" y="943151"/>
                  <a:pt x="7334605" y="964748"/>
                  <a:pt x="7307964" y="964748"/>
                </a:cubicBezTo>
                <a:lnTo>
                  <a:pt x="48237" y="964748"/>
                </a:lnTo>
                <a:cubicBezTo>
                  <a:pt x="21597" y="964748"/>
                  <a:pt x="0" y="943151"/>
                  <a:pt x="0" y="916510"/>
                </a:cubicBezTo>
                <a:lnTo>
                  <a:pt x="0" y="48237"/>
                </a:lnTo>
                <a:cubicBezTo>
                  <a:pt x="0" y="21614"/>
                  <a:pt x="21614" y="0"/>
                  <a:pt x="48237" y="0"/>
                </a:cubicBezTo>
                <a:close/>
              </a:path>
            </a:pathLst>
          </a:custGeom>
          <a:gradFill flip="none" rotWithShape="1">
            <a:gsLst>
              <a:gs pos="0">
                <a:srgbClr val="A95C5C">
                  <a:alpha val="20000"/>
                </a:srgbClr>
              </a:gs>
              <a:gs pos="100000">
                <a:srgbClr val="1A1B1F"/>
              </a:gs>
            </a:gsLst>
            <a:lin ang="2700000" scaled="1"/>
          </a:gradFill>
        </p:spPr>
      </p:sp>
      <p:sp>
        <p:nvSpPr>
          <p:cNvPr id="58" name="Text 56"/>
          <p:cNvSpPr/>
          <p:nvPr/>
        </p:nvSpPr>
        <p:spPr>
          <a:xfrm>
            <a:off x="11162886" y="8407173"/>
            <a:ext cx="1736546" cy="28942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52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Feature Preservation &amp; Scene Fusion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b="1" kern="0" spc="70" dirty="0">
                <a:solidFill>
                  <a:srgbClr val="A95C5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IMAGE MODAL • CONCLUSION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4686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90000"/>
              </a:lnSpc>
            </a:pPr>
            <a:r>
              <a:rPr lang="en-US" sz="36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Image Modalities - Conclusion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4732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Shape 3"/>
          <p:cNvSpPr/>
          <p:nvPr/>
        </p:nvSpPr>
        <p:spPr>
          <a:xfrm>
            <a:off x="513080" y="1732280"/>
            <a:ext cx="8366760" cy="5902960"/>
          </a:xfrm>
          <a:custGeom>
            <a:avLst/>
            <a:gdLst/>
            <a:ahLst/>
            <a:cxnLst/>
            <a:rect l="l" t="t" r="r" b="b"/>
            <a:pathLst>
              <a:path w="8366760" h="5902960">
                <a:moveTo>
                  <a:pt x="101590" y="0"/>
                </a:moveTo>
                <a:lnTo>
                  <a:pt x="8265170" y="0"/>
                </a:lnTo>
                <a:cubicBezTo>
                  <a:pt x="8321277" y="0"/>
                  <a:pt x="8366760" y="45483"/>
                  <a:pt x="8366760" y="101590"/>
                </a:cubicBezTo>
                <a:lnTo>
                  <a:pt x="8366760" y="5801370"/>
                </a:lnTo>
                <a:cubicBezTo>
                  <a:pt x="8366760" y="5857477"/>
                  <a:pt x="8321277" y="5902960"/>
                  <a:pt x="8265170" y="5902960"/>
                </a:cubicBezTo>
                <a:lnTo>
                  <a:pt x="101590" y="5902960"/>
                </a:lnTo>
                <a:cubicBezTo>
                  <a:pt x="45483" y="5902960"/>
                  <a:pt x="0" y="5857477"/>
                  <a:pt x="0" y="5801370"/>
                </a:cubicBezTo>
                <a:lnTo>
                  <a:pt x="0" y="101590"/>
                </a:lnTo>
                <a:cubicBezTo>
                  <a:pt x="0" y="45483"/>
                  <a:pt x="45483" y="0"/>
                  <a:pt x="101590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10260" y="20167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76200" y="57150"/>
                </a:moveTo>
                <a:cubicBezTo>
                  <a:pt x="76200" y="46613"/>
                  <a:pt x="84713" y="38100"/>
                  <a:pt x="95250" y="38100"/>
                </a:cubicBezTo>
                <a:lnTo>
                  <a:pt x="209550" y="38100"/>
                </a:lnTo>
                <a:cubicBezTo>
                  <a:pt x="220087" y="38100"/>
                  <a:pt x="228600" y="46613"/>
                  <a:pt x="228600" y="57150"/>
                </a:cubicBezTo>
                <a:cubicBezTo>
                  <a:pt x="228600" y="67687"/>
                  <a:pt x="220087" y="76200"/>
                  <a:pt x="209550" y="76200"/>
                </a:cubicBezTo>
                <a:lnTo>
                  <a:pt x="95250" y="76200"/>
                </a:lnTo>
                <a:cubicBezTo>
                  <a:pt x="84713" y="76200"/>
                  <a:pt x="76200" y="67687"/>
                  <a:pt x="76200" y="57150"/>
                </a:cubicBezTo>
                <a:close/>
                <a:moveTo>
                  <a:pt x="95250" y="104775"/>
                </a:moveTo>
                <a:lnTo>
                  <a:pt x="171450" y="104775"/>
                </a:lnTo>
                <a:cubicBezTo>
                  <a:pt x="181987" y="104775"/>
                  <a:pt x="190500" y="113288"/>
                  <a:pt x="190500" y="123825"/>
                </a:cubicBezTo>
                <a:cubicBezTo>
                  <a:pt x="190500" y="134362"/>
                  <a:pt x="181987" y="142875"/>
                  <a:pt x="171450" y="142875"/>
                </a:cubicBezTo>
                <a:lnTo>
                  <a:pt x="95250" y="142875"/>
                </a:lnTo>
                <a:cubicBezTo>
                  <a:pt x="84713" y="142875"/>
                  <a:pt x="76200" y="134362"/>
                  <a:pt x="76200" y="123825"/>
                </a:cubicBezTo>
                <a:cubicBezTo>
                  <a:pt x="76200" y="113288"/>
                  <a:pt x="84713" y="104775"/>
                  <a:pt x="95250" y="104775"/>
                </a:cubicBezTo>
                <a:close/>
                <a:moveTo>
                  <a:pt x="95250" y="171450"/>
                </a:move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95250" y="209550"/>
                </a:lnTo>
                <a:cubicBezTo>
                  <a:pt x="84713" y="209550"/>
                  <a:pt x="76200" y="201037"/>
                  <a:pt x="76200" y="190500"/>
                </a:cubicBezTo>
                <a:cubicBezTo>
                  <a:pt x="76200" y="179963"/>
                  <a:pt x="84713" y="171450"/>
                  <a:pt x="95250" y="17145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7" name="Text 5"/>
          <p:cNvSpPr/>
          <p:nvPr/>
        </p:nvSpPr>
        <p:spPr>
          <a:xfrm>
            <a:off x="1305560" y="1991364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Results Analysis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9204960" y="1737360"/>
            <a:ext cx="6535420" cy="2992120"/>
          </a:xfrm>
          <a:custGeom>
            <a:avLst/>
            <a:gdLst/>
            <a:ahLst/>
            <a:cxnLst/>
            <a:rect l="l" t="t" r="r" b="b"/>
            <a:pathLst>
              <a:path w="6535420" h="2992120">
                <a:moveTo>
                  <a:pt x="101612" y="0"/>
                </a:moveTo>
                <a:lnTo>
                  <a:pt x="6433808" y="0"/>
                </a:lnTo>
                <a:cubicBezTo>
                  <a:pt x="6489927" y="0"/>
                  <a:pt x="6535420" y="45493"/>
                  <a:pt x="6535420" y="101612"/>
                </a:cubicBezTo>
                <a:lnTo>
                  <a:pt x="6535420" y="2890508"/>
                </a:lnTo>
                <a:cubicBezTo>
                  <a:pt x="6535420" y="2946627"/>
                  <a:pt x="6489927" y="2992120"/>
                  <a:pt x="6433808" y="2992120"/>
                </a:cubicBezTo>
                <a:lnTo>
                  <a:pt x="101612" y="2992120"/>
                </a:lnTo>
                <a:cubicBezTo>
                  <a:pt x="45493" y="2992120"/>
                  <a:pt x="0" y="2946627"/>
                  <a:pt x="0" y="2890508"/>
                </a:cubicBezTo>
                <a:lnTo>
                  <a:pt x="0" y="101612"/>
                </a:lnTo>
                <a:cubicBezTo>
                  <a:pt x="0" y="45531"/>
                  <a:pt x="45531" y="0"/>
                  <a:pt x="101612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20320">
            <a:solidFill>
              <a:srgbClr val="A95C5C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519920" y="20140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07379" y="0"/>
                </a:moveTo>
                <a:lnTo>
                  <a:pt x="274067" y="0"/>
                </a:lnTo>
                <a:cubicBezTo>
                  <a:pt x="293787" y="0"/>
                  <a:pt x="309860" y="16222"/>
                  <a:pt x="309116" y="35868"/>
                </a:cubicBezTo>
                <a:cubicBezTo>
                  <a:pt x="308967" y="39812"/>
                  <a:pt x="308818" y="43755"/>
                  <a:pt x="308595" y="47625"/>
                </a:cubicBezTo>
                <a:lnTo>
                  <a:pt x="345504" y="47625"/>
                </a:lnTo>
                <a:cubicBezTo>
                  <a:pt x="364927" y="47625"/>
                  <a:pt x="382042" y="63698"/>
                  <a:pt x="380554" y="84683"/>
                </a:cubicBezTo>
                <a:cubicBezTo>
                  <a:pt x="374972" y="161851"/>
                  <a:pt x="335533" y="204267"/>
                  <a:pt x="292745" y="226442"/>
                </a:cubicBezTo>
                <a:cubicBezTo>
                  <a:pt x="280988" y="232544"/>
                  <a:pt x="269007" y="237083"/>
                  <a:pt x="257621" y="240432"/>
                </a:cubicBezTo>
                <a:cubicBezTo>
                  <a:pt x="242590" y="261714"/>
                  <a:pt x="226963" y="272951"/>
                  <a:pt x="214536" y="278978"/>
                </a:cubicBezTo>
                <a:lnTo>
                  <a:pt x="214536" y="333375"/>
                </a:lnTo>
                <a:lnTo>
                  <a:pt x="262161" y="333375"/>
                </a:lnTo>
                <a:cubicBezTo>
                  <a:pt x="275332" y="333375"/>
                  <a:pt x="285973" y="344016"/>
                  <a:pt x="285973" y="357188"/>
                </a:cubicBezTo>
                <a:cubicBezTo>
                  <a:pt x="285973" y="370359"/>
                  <a:pt x="275332" y="381000"/>
                  <a:pt x="262161" y="381000"/>
                </a:cubicBezTo>
                <a:lnTo>
                  <a:pt x="119286" y="381000"/>
                </a:lnTo>
                <a:cubicBezTo>
                  <a:pt x="106114" y="381000"/>
                  <a:pt x="95473" y="370359"/>
                  <a:pt x="95473" y="357188"/>
                </a:cubicBezTo>
                <a:cubicBezTo>
                  <a:pt x="95473" y="344016"/>
                  <a:pt x="106114" y="333375"/>
                  <a:pt x="119286" y="333375"/>
                </a:cubicBezTo>
                <a:lnTo>
                  <a:pt x="166911" y="333375"/>
                </a:lnTo>
                <a:lnTo>
                  <a:pt x="166911" y="278978"/>
                </a:lnTo>
                <a:cubicBezTo>
                  <a:pt x="155004" y="273248"/>
                  <a:pt x="140196" y="262607"/>
                  <a:pt x="125760" y="243036"/>
                </a:cubicBezTo>
                <a:cubicBezTo>
                  <a:pt x="112068" y="239464"/>
                  <a:pt x="97185" y="234032"/>
                  <a:pt x="82674" y="225847"/>
                </a:cubicBezTo>
                <a:cubicBezTo>
                  <a:pt x="42416" y="203299"/>
                  <a:pt x="6102" y="160809"/>
                  <a:pt x="893" y="84534"/>
                </a:cubicBezTo>
                <a:cubicBezTo>
                  <a:pt x="-521" y="63624"/>
                  <a:pt x="16520" y="47551"/>
                  <a:pt x="35942" y="47551"/>
                </a:cubicBezTo>
                <a:lnTo>
                  <a:pt x="72851" y="47551"/>
                </a:lnTo>
                <a:cubicBezTo>
                  <a:pt x="72628" y="43681"/>
                  <a:pt x="72479" y="39812"/>
                  <a:pt x="72330" y="35793"/>
                </a:cubicBezTo>
                <a:cubicBezTo>
                  <a:pt x="71586" y="16073"/>
                  <a:pt x="87660" y="-74"/>
                  <a:pt x="107379" y="-74"/>
                </a:cubicBezTo>
                <a:close/>
                <a:moveTo>
                  <a:pt x="75530" y="83344"/>
                </a:moveTo>
                <a:lnTo>
                  <a:pt x="36537" y="83344"/>
                </a:lnTo>
                <a:cubicBezTo>
                  <a:pt x="41151" y="146372"/>
                  <a:pt x="70098" y="177924"/>
                  <a:pt x="99938" y="194667"/>
                </a:cubicBezTo>
                <a:cubicBezTo>
                  <a:pt x="89222" y="166911"/>
                  <a:pt x="80367" y="130671"/>
                  <a:pt x="75530" y="83344"/>
                </a:cubicBezTo>
                <a:close/>
                <a:moveTo>
                  <a:pt x="282773" y="191095"/>
                </a:moveTo>
                <a:cubicBezTo>
                  <a:pt x="312911" y="173385"/>
                  <a:pt x="340147" y="141908"/>
                  <a:pt x="344760" y="83344"/>
                </a:cubicBezTo>
                <a:lnTo>
                  <a:pt x="305842" y="83344"/>
                </a:lnTo>
                <a:cubicBezTo>
                  <a:pt x="301228" y="128662"/>
                  <a:pt x="292894" y="163860"/>
                  <a:pt x="282773" y="191095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7" name="Text 14"/>
          <p:cNvSpPr/>
          <p:nvPr/>
        </p:nvSpPr>
        <p:spPr>
          <a:xfrm>
            <a:off x="10097770" y="2001520"/>
            <a:ext cx="25019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Key conclusions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469120" y="2610960"/>
            <a:ext cx="6007100" cy="1651000"/>
          </a:xfrm>
          <a:custGeom>
            <a:avLst/>
            <a:gdLst/>
            <a:ahLst/>
            <a:cxnLst/>
            <a:rect l="l" t="t" r="r" b="b"/>
            <a:pathLst>
              <a:path w="6007100" h="1651000">
                <a:moveTo>
                  <a:pt x="101603" y="0"/>
                </a:moveTo>
                <a:lnTo>
                  <a:pt x="5905497" y="0"/>
                </a:lnTo>
                <a:cubicBezTo>
                  <a:pt x="5961611" y="0"/>
                  <a:pt x="6007100" y="45489"/>
                  <a:pt x="6007100" y="101603"/>
                </a:cubicBezTo>
                <a:lnTo>
                  <a:pt x="6007100" y="1549397"/>
                </a:lnTo>
                <a:cubicBezTo>
                  <a:pt x="6007100" y="1605511"/>
                  <a:pt x="5961611" y="1651000"/>
                  <a:pt x="5905497" y="1651000"/>
                </a:cubicBezTo>
                <a:lnTo>
                  <a:pt x="101603" y="1651000"/>
                </a:lnTo>
                <a:cubicBezTo>
                  <a:pt x="45489" y="1651000"/>
                  <a:pt x="0" y="1605511"/>
                  <a:pt x="0" y="15493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1A1B1F">
              <a:alpha val="60000"/>
            </a:srgbClr>
          </a:solidFill>
        </p:spPr>
      </p:sp>
      <p:sp>
        <p:nvSpPr>
          <p:cNvPr id="19" name="Text 16"/>
          <p:cNvSpPr/>
          <p:nvPr/>
        </p:nvSpPr>
        <p:spPr>
          <a:xfrm>
            <a:off x="9596120" y="2814160"/>
            <a:ext cx="5753100" cy="812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r>
              <a:rPr lang="en-US" sz="2400" b="1" dirty="0">
                <a:solidFill>
                  <a:srgbClr val="A95C5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Raw image (Img2Img) &gt;&gt; Text-based image (Txt2Img)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621520" y="3728244"/>
            <a:ext cx="57023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Intramodal information conversion efficiency is significantly higher than crossmodal conversion.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9199880" y="4947445"/>
            <a:ext cx="6537960" cy="4124960"/>
          </a:xfrm>
          <a:custGeom>
            <a:avLst/>
            <a:gdLst/>
            <a:ahLst/>
            <a:cxnLst/>
            <a:rect l="l" t="t" r="r" b="b"/>
            <a:pathLst>
              <a:path w="6537960" h="4124960">
                <a:moveTo>
                  <a:pt x="101598" y="0"/>
                </a:moveTo>
                <a:lnTo>
                  <a:pt x="6436362" y="0"/>
                </a:lnTo>
                <a:cubicBezTo>
                  <a:pt x="6492473" y="0"/>
                  <a:pt x="6537960" y="45487"/>
                  <a:pt x="6537960" y="101598"/>
                </a:cubicBezTo>
                <a:lnTo>
                  <a:pt x="6537960" y="4023362"/>
                </a:lnTo>
                <a:cubicBezTo>
                  <a:pt x="6537960" y="4079473"/>
                  <a:pt x="6492473" y="4124960"/>
                  <a:pt x="6436362" y="4124960"/>
                </a:cubicBezTo>
                <a:lnTo>
                  <a:pt x="101598" y="4124960"/>
                </a:lnTo>
                <a:cubicBezTo>
                  <a:pt x="45487" y="4124960"/>
                  <a:pt x="0" y="4079473"/>
                  <a:pt x="0" y="402336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9509760" y="5282723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3" name="Text 20"/>
          <p:cNvSpPr/>
          <p:nvPr/>
        </p:nvSpPr>
        <p:spPr>
          <a:xfrm>
            <a:off x="9814560" y="520652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Cause Analysis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9484360" y="5765323"/>
            <a:ext cx="5994400" cy="914400"/>
          </a:xfrm>
          <a:custGeom>
            <a:avLst/>
            <a:gdLst/>
            <a:ahLst/>
            <a:cxnLst/>
            <a:rect l="l" t="t" r="r" b="b"/>
            <a:pathLst>
              <a:path w="5994400" h="914400">
                <a:moveTo>
                  <a:pt x="50800" y="0"/>
                </a:moveTo>
                <a:lnTo>
                  <a:pt x="5943596" y="0"/>
                </a:lnTo>
                <a:cubicBezTo>
                  <a:pt x="5971654" y="0"/>
                  <a:pt x="5994400" y="22746"/>
                  <a:pt x="5994400" y="50804"/>
                </a:cubicBezTo>
                <a:lnTo>
                  <a:pt x="5994400" y="863596"/>
                </a:lnTo>
                <a:cubicBezTo>
                  <a:pt x="5994400" y="891654"/>
                  <a:pt x="5971654" y="914400"/>
                  <a:pt x="5943596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25" name="Shape 22"/>
          <p:cNvSpPr/>
          <p:nvPr/>
        </p:nvSpPr>
        <p:spPr>
          <a:xfrm>
            <a:off x="9484360" y="5765323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6" name="Text 23"/>
          <p:cNvSpPr/>
          <p:nvPr/>
        </p:nvSpPr>
        <p:spPr>
          <a:xfrm>
            <a:off x="9662160" y="5765323"/>
            <a:ext cx="5765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High feature retention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9662160" y="6273323"/>
            <a:ext cx="5753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Directly referencing images preserves details such as hairstyle, clothing, and facial features, while text descriptions are prone to losing information.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9484360" y="6832123"/>
            <a:ext cx="5994400" cy="914400"/>
          </a:xfrm>
          <a:custGeom>
            <a:avLst/>
            <a:gdLst/>
            <a:ahLst/>
            <a:cxnLst/>
            <a:rect l="l" t="t" r="r" b="b"/>
            <a:pathLst>
              <a:path w="5994400" h="914400">
                <a:moveTo>
                  <a:pt x="50800" y="0"/>
                </a:moveTo>
                <a:lnTo>
                  <a:pt x="5943596" y="0"/>
                </a:lnTo>
                <a:cubicBezTo>
                  <a:pt x="5971654" y="0"/>
                  <a:pt x="5994400" y="22746"/>
                  <a:pt x="5994400" y="50804"/>
                </a:cubicBezTo>
                <a:lnTo>
                  <a:pt x="5994400" y="863596"/>
                </a:lnTo>
                <a:cubicBezTo>
                  <a:pt x="5994400" y="891654"/>
                  <a:pt x="5971654" y="914400"/>
                  <a:pt x="5943596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29" name="Shape 26"/>
          <p:cNvSpPr/>
          <p:nvPr/>
        </p:nvSpPr>
        <p:spPr>
          <a:xfrm>
            <a:off x="9484360" y="6832123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30" name="Text 27"/>
          <p:cNvSpPr/>
          <p:nvPr/>
        </p:nvSpPr>
        <p:spPr>
          <a:xfrm>
            <a:off x="9662160" y="6984523"/>
            <a:ext cx="5765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Scene blends naturally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9662160" y="7340123"/>
            <a:ext cx="5753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Adjusting the scene based on existing characters makes it easier to maintain a reasonable composition than generating one from scratch.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9484360" y="7898923"/>
            <a:ext cx="5994400" cy="914400"/>
          </a:xfrm>
          <a:custGeom>
            <a:avLst/>
            <a:gdLst/>
            <a:ahLst/>
            <a:cxnLst/>
            <a:rect l="l" t="t" r="r" b="b"/>
            <a:pathLst>
              <a:path w="5994400" h="914400">
                <a:moveTo>
                  <a:pt x="50800" y="0"/>
                </a:moveTo>
                <a:lnTo>
                  <a:pt x="5943596" y="0"/>
                </a:lnTo>
                <a:cubicBezTo>
                  <a:pt x="5971654" y="0"/>
                  <a:pt x="5994400" y="22746"/>
                  <a:pt x="5994400" y="50804"/>
                </a:cubicBezTo>
                <a:lnTo>
                  <a:pt x="5994400" y="863596"/>
                </a:lnTo>
                <a:cubicBezTo>
                  <a:pt x="5994400" y="891654"/>
                  <a:pt x="5971654" y="914400"/>
                  <a:pt x="5943596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33" name="Shape 30"/>
          <p:cNvSpPr/>
          <p:nvPr/>
        </p:nvSpPr>
        <p:spPr>
          <a:xfrm>
            <a:off x="9484360" y="7898923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34" name="Text 31"/>
          <p:cNvSpPr/>
          <p:nvPr/>
        </p:nvSpPr>
        <p:spPr>
          <a:xfrm>
            <a:off x="9662160" y="8051323"/>
            <a:ext cx="5765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Less information loss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9662160" y="8406923"/>
            <a:ext cx="5753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It avoids the semantic understanding bias of text-to-image translation and directly utilizes visual information.</a:t>
            </a:r>
            <a:endParaRPr lang="en-US" sz="1600" dirty="0"/>
          </a:p>
        </p:txBody>
      </p:sp>
      <p:pic>
        <p:nvPicPr>
          <p:cNvPr id="36" name="图片 35" descr="609007342351750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80" y="2548255"/>
            <a:ext cx="4098290" cy="4098290"/>
          </a:xfrm>
          <a:prstGeom prst="rect">
            <a:avLst/>
          </a:prstGeom>
        </p:spPr>
      </p:pic>
      <p:pic>
        <p:nvPicPr>
          <p:cNvPr id="37" name="图片 36" descr="766542210534731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370" y="2548255"/>
            <a:ext cx="4105910" cy="410591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b="1" kern="0" spc="70" dirty="0">
                <a:solidFill>
                  <a:srgbClr val="A95C5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VIDEO MODAL • DYNAMIC RENDERING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430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3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Video Modality - Dynamic Interpretation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422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Shape 3"/>
          <p:cNvSpPr/>
          <p:nvPr/>
        </p:nvSpPr>
        <p:spPr>
          <a:xfrm>
            <a:off x="513080" y="1681480"/>
            <a:ext cx="4899660" cy="2321560"/>
          </a:xfrm>
          <a:custGeom>
            <a:avLst/>
            <a:gdLst/>
            <a:ahLst/>
            <a:cxnLst/>
            <a:rect l="l" t="t" r="r" b="b"/>
            <a:pathLst>
              <a:path w="4899660" h="2321560">
                <a:moveTo>
                  <a:pt x="101591" y="0"/>
                </a:moveTo>
                <a:lnTo>
                  <a:pt x="4798069" y="0"/>
                </a:lnTo>
                <a:cubicBezTo>
                  <a:pt x="4854176" y="0"/>
                  <a:pt x="4899660" y="45484"/>
                  <a:pt x="4899660" y="101591"/>
                </a:cubicBezTo>
                <a:lnTo>
                  <a:pt x="4899660" y="2219969"/>
                </a:lnTo>
                <a:cubicBezTo>
                  <a:pt x="4899660" y="2276076"/>
                  <a:pt x="4854176" y="2321560"/>
                  <a:pt x="4798069" y="2321560"/>
                </a:cubicBezTo>
                <a:lnTo>
                  <a:pt x="101591" y="2321560"/>
                </a:lnTo>
                <a:cubicBezTo>
                  <a:pt x="45484" y="2321560"/>
                  <a:pt x="0" y="2276076"/>
                  <a:pt x="0" y="2219969"/>
                </a:cubicBezTo>
                <a:lnTo>
                  <a:pt x="0" y="101591"/>
                </a:lnTo>
                <a:cubicBezTo>
                  <a:pt x="0" y="45522"/>
                  <a:pt x="45522" y="0"/>
                  <a:pt x="101591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40410" y="1915164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57150" y="38100"/>
                </a:moveTo>
                <a:cubicBezTo>
                  <a:pt x="36135" y="38100"/>
                  <a:pt x="19050" y="55185"/>
                  <a:pt x="19050" y="76200"/>
                </a:cubicBezTo>
                <a:lnTo>
                  <a:pt x="19050" y="228600"/>
                </a:lnTo>
                <a:cubicBezTo>
                  <a:pt x="19050" y="249615"/>
                  <a:pt x="36135" y="266700"/>
                  <a:pt x="57150" y="266700"/>
                </a:cubicBezTo>
                <a:lnTo>
                  <a:pt x="209550" y="266700"/>
                </a:lnTo>
                <a:cubicBezTo>
                  <a:pt x="230565" y="266700"/>
                  <a:pt x="247650" y="249615"/>
                  <a:pt x="247650" y="228600"/>
                </a:cubicBezTo>
                <a:lnTo>
                  <a:pt x="247650" y="76200"/>
                </a:lnTo>
                <a:cubicBezTo>
                  <a:pt x="247650" y="55185"/>
                  <a:pt x="230565" y="38100"/>
                  <a:pt x="209550" y="38100"/>
                </a:cubicBezTo>
                <a:lnTo>
                  <a:pt x="57150" y="38100"/>
                </a:lnTo>
                <a:close/>
                <a:moveTo>
                  <a:pt x="276225" y="200025"/>
                </a:moveTo>
                <a:lnTo>
                  <a:pt x="319980" y="235029"/>
                </a:lnTo>
                <a:cubicBezTo>
                  <a:pt x="322481" y="237053"/>
                  <a:pt x="325576" y="238125"/>
                  <a:pt x="328791" y="238125"/>
                </a:cubicBezTo>
                <a:cubicBezTo>
                  <a:pt x="336590" y="238125"/>
                  <a:pt x="342900" y="231815"/>
                  <a:pt x="342900" y="224016"/>
                </a:cubicBezTo>
                <a:lnTo>
                  <a:pt x="342900" y="80784"/>
                </a:lnTo>
                <a:cubicBezTo>
                  <a:pt x="342900" y="72985"/>
                  <a:pt x="336590" y="66675"/>
                  <a:pt x="328791" y="66675"/>
                </a:cubicBezTo>
                <a:cubicBezTo>
                  <a:pt x="325576" y="66675"/>
                  <a:pt x="322481" y="67747"/>
                  <a:pt x="319980" y="69771"/>
                </a:cubicBezTo>
                <a:lnTo>
                  <a:pt x="276225" y="104775"/>
                </a:lnTo>
                <a:lnTo>
                  <a:pt x="276225" y="200025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7" name="Text 5"/>
          <p:cNvSpPr/>
          <p:nvPr/>
        </p:nvSpPr>
        <p:spPr>
          <a:xfrm>
            <a:off x="1254760" y="1889764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Tool Selection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6440" y="2402844"/>
            <a:ext cx="4467860" cy="1381760"/>
          </a:xfrm>
          <a:custGeom>
            <a:avLst/>
            <a:gdLst/>
            <a:ahLst/>
            <a:cxnLst/>
            <a:rect l="l" t="t" r="r" b="b"/>
            <a:pathLst>
              <a:path w="4467860" h="1381760">
                <a:moveTo>
                  <a:pt x="101601" y="0"/>
                </a:moveTo>
                <a:lnTo>
                  <a:pt x="4366259" y="0"/>
                </a:lnTo>
                <a:cubicBezTo>
                  <a:pt x="4422372" y="0"/>
                  <a:pt x="4467860" y="45488"/>
                  <a:pt x="4467860" y="101601"/>
                </a:cubicBezTo>
                <a:lnTo>
                  <a:pt x="4467860" y="1280159"/>
                </a:lnTo>
                <a:cubicBezTo>
                  <a:pt x="4467860" y="1336272"/>
                  <a:pt x="4422372" y="1381760"/>
                  <a:pt x="4366259" y="1381760"/>
                </a:cubicBezTo>
                <a:lnTo>
                  <a:pt x="101601" y="1381760"/>
                </a:lnTo>
                <a:cubicBezTo>
                  <a:pt x="45488" y="1381760"/>
                  <a:pt x="0" y="1336272"/>
                  <a:pt x="0" y="1280159"/>
                </a:cubicBezTo>
                <a:lnTo>
                  <a:pt x="0" y="101601"/>
                </a:lnTo>
                <a:cubicBezTo>
                  <a:pt x="0" y="45488"/>
                  <a:pt x="45488" y="0"/>
                  <a:pt x="101601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10160">
            <a:solidFill>
              <a:srgbClr val="A95C5C">
                <a:alpha val="30196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34720" y="2611121"/>
            <a:ext cx="1676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Gemini Veo 3.1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23067" y="2636521"/>
            <a:ext cx="774700" cy="304800"/>
          </a:xfrm>
          <a:custGeom>
            <a:avLst/>
            <a:gdLst/>
            <a:ahLst/>
            <a:cxnLst/>
            <a:rect l="l" t="t" r="r" b="b"/>
            <a:pathLst>
              <a:path w="774700" h="304800">
                <a:moveTo>
                  <a:pt x="50801" y="0"/>
                </a:moveTo>
                <a:lnTo>
                  <a:pt x="723899" y="0"/>
                </a:lnTo>
                <a:cubicBezTo>
                  <a:pt x="751956" y="0"/>
                  <a:pt x="774700" y="22744"/>
                  <a:pt x="774700" y="50801"/>
                </a:cubicBezTo>
                <a:lnTo>
                  <a:pt x="774700" y="253999"/>
                </a:lnTo>
                <a:cubicBezTo>
                  <a:pt x="774700" y="282056"/>
                  <a:pt x="751956" y="304800"/>
                  <a:pt x="7238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1" name="Text 9"/>
          <p:cNvSpPr/>
          <p:nvPr/>
        </p:nvSpPr>
        <p:spPr>
          <a:xfrm>
            <a:off x="4223067" y="2636521"/>
            <a:ext cx="8509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10000"/>
              </a:lnSpc>
            </a:pPr>
            <a:r>
              <a:rPr lang="en-US" sz="12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External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4720" y="3068321"/>
            <a:ext cx="41402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Google's latest video generation model supports complex scenes and character movements.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3080" y="4211322"/>
            <a:ext cx="4899660" cy="4417060"/>
          </a:xfrm>
          <a:custGeom>
            <a:avLst/>
            <a:gdLst/>
            <a:ahLst/>
            <a:cxnLst/>
            <a:rect l="l" t="t" r="r" b="b"/>
            <a:pathLst>
              <a:path w="4899660" h="4417060">
                <a:moveTo>
                  <a:pt x="101592" y="0"/>
                </a:moveTo>
                <a:lnTo>
                  <a:pt x="4798068" y="0"/>
                </a:lnTo>
                <a:cubicBezTo>
                  <a:pt x="4854176" y="0"/>
                  <a:pt x="4899660" y="45484"/>
                  <a:pt x="4899660" y="101592"/>
                </a:cubicBezTo>
                <a:lnTo>
                  <a:pt x="4899660" y="4315468"/>
                </a:lnTo>
                <a:cubicBezTo>
                  <a:pt x="4899660" y="4371576"/>
                  <a:pt x="4854176" y="4417060"/>
                  <a:pt x="4798068" y="4417060"/>
                </a:cubicBezTo>
                <a:lnTo>
                  <a:pt x="101592" y="4417060"/>
                </a:lnTo>
                <a:cubicBezTo>
                  <a:pt x="45484" y="4417060"/>
                  <a:pt x="0" y="4371576"/>
                  <a:pt x="0" y="431546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34060" y="4495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-1984" y="46831"/>
                </a:moveTo>
                <a:lnTo>
                  <a:pt x="9327" y="111006"/>
                </a:lnTo>
                <a:cubicBezTo>
                  <a:pt x="14883" y="142558"/>
                  <a:pt x="39608" y="167283"/>
                  <a:pt x="71160" y="172839"/>
                </a:cubicBezTo>
                <a:lnTo>
                  <a:pt x="76200" y="173712"/>
                </a:lnTo>
                <a:cubicBezTo>
                  <a:pt x="69652" y="162362"/>
                  <a:pt x="65445" y="149622"/>
                  <a:pt x="64056" y="136208"/>
                </a:cubicBezTo>
                <a:lnTo>
                  <a:pt x="54491" y="137914"/>
                </a:lnTo>
                <a:cubicBezTo>
                  <a:pt x="50641" y="138589"/>
                  <a:pt x="47030" y="135612"/>
                  <a:pt x="47784" y="131763"/>
                </a:cubicBezTo>
                <a:cubicBezTo>
                  <a:pt x="49689" y="121960"/>
                  <a:pt x="55364" y="113268"/>
                  <a:pt x="63540" y="107593"/>
                </a:cubicBezTo>
                <a:lnTo>
                  <a:pt x="63540" y="77986"/>
                </a:lnTo>
                <a:cubicBezTo>
                  <a:pt x="62984" y="78303"/>
                  <a:pt x="62349" y="78502"/>
                  <a:pt x="61674" y="78621"/>
                </a:cubicBezTo>
                <a:lnTo>
                  <a:pt x="36671" y="83026"/>
                </a:lnTo>
                <a:cubicBezTo>
                  <a:pt x="33218" y="83622"/>
                  <a:pt x="29805" y="81280"/>
                  <a:pt x="30361" y="77827"/>
                </a:cubicBezTo>
                <a:cubicBezTo>
                  <a:pt x="31591" y="70048"/>
                  <a:pt x="37663" y="63540"/>
                  <a:pt x="45879" y="62071"/>
                </a:cubicBezTo>
                <a:cubicBezTo>
                  <a:pt x="52705" y="60881"/>
                  <a:pt x="59333" y="63460"/>
                  <a:pt x="63579" y="68342"/>
                </a:cubicBezTo>
                <a:lnTo>
                  <a:pt x="63579" y="59333"/>
                </a:lnTo>
                <a:cubicBezTo>
                  <a:pt x="63579" y="50403"/>
                  <a:pt x="66318" y="38537"/>
                  <a:pt x="76398" y="30202"/>
                </a:cubicBezTo>
                <a:cubicBezTo>
                  <a:pt x="86717" y="21669"/>
                  <a:pt x="103267" y="12779"/>
                  <a:pt x="125968" y="8692"/>
                </a:cubicBezTo>
                <a:cubicBezTo>
                  <a:pt x="113863" y="2223"/>
                  <a:pt x="91718" y="-4008"/>
                  <a:pt x="60960" y="1389"/>
                </a:cubicBezTo>
                <a:cubicBezTo>
                  <a:pt x="29091" y="7025"/>
                  <a:pt x="10160" y="21273"/>
                  <a:pt x="1389" y="31591"/>
                </a:cubicBezTo>
                <a:cubicBezTo>
                  <a:pt x="-2183" y="35758"/>
                  <a:pt x="-2897" y="41473"/>
                  <a:pt x="-1945" y="46871"/>
                </a:cubicBezTo>
                <a:close/>
                <a:moveTo>
                  <a:pt x="82550" y="55047"/>
                </a:moveTo>
                <a:lnTo>
                  <a:pt x="82550" y="124420"/>
                </a:lnTo>
                <a:cubicBezTo>
                  <a:pt x="82550" y="156448"/>
                  <a:pt x="102592" y="185103"/>
                  <a:pt x="132715" y="196017"/>
                </a:cubicBezTo>
                <a:lnTo>
                  <a:pt x="143708" y="200025"/>
                </a:lnTo>
                <a:cubicBezTo>
                  <a:pt x="149304" y="202049"/>
                  <a:pt x="155456" y="202049"/>
                  <a:pt x="161052" y="200025"/>
                </a:cubicBezTo>
                <a:lnTo>
                  <a:pt x="172085" y="196056"/>
                </a:lnTo>
                <a:cubicBezTo>
                  <a:pt x="202208" y="185103"/>
                  <a:pt x="222250" y="156488"/>
                  <a:pt x="222250" y="124420"/>
                </a:cubicBezTo>
                <a:lnTo>
                  <a:pt x="222250" y="55047"/>
                </a:lnTo>
                <a:cubicBezTo>
                  <a:pt x="222250" y="52308"/>
                  <a:pt x="221417" y="49570"/>
                  <a:pt x="219472" y="47665"/>
                </a:cubicBezTo>
                <a:cubicBezTo>
                  <a:pt x="210503" y="38735"/>
                  <a:pt x="188436" y="25440"/>
                  <a:pt x="152400" y="25440"/>
                </a:cubicBezTo>
                <a:cubicBezTo>
                  <a:pt x="116364" y="25440"/>
                  <a:pt x="94298" y="38775"/>
                  <a:pt x="85328" y="47665"/>
                </a:cubicBezTo>
                <a:cubicBezTo>
                  <a:pt x="83383" y="49609"/>
                  <a:pt x="82550" y="52308"/>
                  <a:pt x="82550" y="55047"/>
                </a:cubicBezTo>
                <a:close/>
                <a:moveTo>
                  <a:pt x="108783" y="129302"/>
                </a:moveTo>
                <a:cubicBezTo>
                  <a:pt x="108228" y="126524"/>
                  <a:pt x="111562" y="124936"/>
                  <a:pt x="113824" y="126682"/>
                </a:cubicBezTo>
                <a:cubicBezTo>
                  <a:pt x="124500" y="134858"/>
                  <a:pt x="137874" y="139740"/>
                  <a:pt x="152400" y="139740"/>
                </a:cubicBezTo>
                <a:cubicBezTo>
                  <a:pt x="166926" y="139740"/>
                  <a:pt x="180261" y="134858"/>
                  <a:pt x="190976" y="126682"/>
                </a:cubicBezTo>
                <a:cubicBezTo>
                  <a:pt x="193238" y="124936"/>
                  <a:pt x="196572" y="126524"/>
                  <a:pt x="196017" y="129302"/>
                </a:cubicBezTo>
                <a:cubicBezTo>
                  <a:pt x="192008" y="149701"/>
                  <a:pt x="173990" y="165140"/>
                  <a:pt x="152400" y="165140"/>
                </a:cubicBezTo>
                <a:cubicBezTo>
                  <a:pt x="130810" y="165140"/>
                  <a:pt x="112792" y="149741"/>
                  <a:pt x="108783" y="129302"/>
                </a:cubicBezTo>
                <a:close/>
                <a:moveTo>
                  <a:pt x="108982" y="89019"/>
                </a:moveTo>
                <a:cubicBezTo>
                  <a:pt x="111601" y="81558"/>
                  <a:pt x="118666" y="76200"/>
                  <a:pt x="127000" y="76200"/>
                </a:cubicBezTo>
                <a:cubicBezTo>
                  <a:pt x="135334" y="76200"/>
                  <a:pt x="142438" y="81558"/>
                  <a:pt x="145018" y="89019"/>
                </a:cubicBezTo>
                <a:cubicBezTo>
                  <a:pt x="146169" y="92353"/>
                  <a:pt x="143232" y="95250"/>
                  <a:pt x="139700" y="95250"/>
                </a:cubicBezTo>
                <a:lnTo>
                  <a:pt x="114300" y="95250"/>
                </a:lnTo>
                <a:cubicBezTo>
                  <a:pt x="110808" y="95250"/>
                  <a:pt x="107831" y="92313"/>
                  <a:pt x="108982" y="89019"/>
                </a:cubicBezTo>
                <a:close/>
                <a:moveTo>
                  <a:pt x="190500" y="95250"/>
                </a:moveTo>
                <a:lnTo>
                  <a:pt x="165100" y="95250"/>
                </a:lnTo>
                <a:cubicBezTo>
                  <a:pt x="161607" y="95250"/>
                  <a:pt x="158631" y="92313"/>
                  <a:pt x="159782" y="89019"/>
                </a:cubicBezTo>
                <a:cubicBezTo>
                  <a:pt x="162362" y="81558"/>
                  <a:pt x="169466" y="76200"/>
                  <a:pt x="177800" y="76200"/>
                </a:cubicBezTo>
                <a:cubicBezTo>
                  <a:pt x="186134" y="76200"/>
                  <a:pt x="193238" y="81558"/>
                  <a:pt x="195818" y="89019"/>
                </a:cubicBezTo>
                <a:cubicBezTo>
                  <a:pt x="196969" y="92353"/>
                  <a:pt x="194032" y="95250"/>
                  <a:pt x="190500" y="9525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5" name="Text 13"/>
          <p:cNvSpPr/>
          <p:nvPr/>
        </p:nvSpPr>
        <p:spPr>
          <a:xfrm>
            <a:off x="1076960" y="44196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Scene design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1360" y="4927600"/>
            <a:ext cx="45847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wanderer encounters a group of fool soldiers blocking his path, showcasing the character's fighting style and attitude.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31520" y="5740400"/>
            <a:ext cx="4467860" cy="457200"/>
          </a:xfrm>
          <a:custGeom>
            <a:avLst/>
            <a:gdLst/>
            <a:ahLst/>
            <a:cxnLst/>
            <a:rect l="l" t="t" r="r" b="b"/>
            <a:pathLst>
              <a:path w="4467860" h="457200">
                <a:moveTo>
                  <a:pt x="20320" y="0"/>
                </a:moveTo>
                <a:lnTo>
                  <a:pt x="4417061" y="0"/>
                </a:lnTo>
                <a:cubicBezTo>
                  <a:pt x="4445116" y="0"/>
                  <a:pt x="4467860" y="22744"/>
                  <a:pt x="4467860" y="50799"/>
                </a:cubicBezTo>
                <a:lnTo>
                  <a:pt x="4467860" y="406401"/>
                </a:lnTo>
                <a:cubicBezTo>
                  <a:pt x="4467860" y="434456"/>
                  <a:pt x="4445116" y="457200"/>
                  <a:pt x="4417061" y="457200"/>
                </a:cubicBezTo>
                <a:lnTo>
                  <a:pt x="20320" y="457200"/>
                </a:lnTo>
                <a:cubicBezTo>
                  <a:pt x="9098" y="457200"/>
                  <a:pt x="0" y="448102"/>
                  <a:pt x="0" y="4368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731520" y="5740400"/>
            <a:ext cx="20320" cy="457200"/>
          </a:xfrm>
          <a:custGeom>
            <a:avLst/>
            <a:gdLst/>
            <a:ahLst/>
            <a:cxnLst/>
            <a:rect l="l" t="t" r="r" b="b"/>
            <a:pathLst>
              <a:path w="20320" h="457200">
                <a:moveTo>
                  <a:pt x="20320" y="0"/>
                </a:moveTo>
                <a:lnTo>
                  <a:pt x="20320" y="0"/>
                </a:lnTo>
                <a:lnTo>
                  <a:pt x="20320" y="457200"/>
                </a:lnTo>
                <a:lnTo>
                  <a:pt x="20320" y="457200"/>
                </a:lnTo>
                <a:cubicBezTo>
                  <a:pt x="9098" y="457200"/>
                  <a:pt x="0" y="448102"/>
                  <a:pt x="0" y="4368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9" name="Text 17"/>
          <p:cNvSpPr/>
          <p:nvPr/>
        </p:nvSpPr>
        <p:spPr>
          <a:xfrm>
            <a:off x="843280" y="5842000"/>
            <a:ext cx="434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Location: Suburbs of Sumeru City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31520" y="6299200"/>
            <a:ext cx="4467860" cy="457200"/>
          </a:xfrm>
          <a:custGeom>
            <a:avLst/>
            <a:gdLst/>
            <a:ahLst/>
            <a:cxnLst/>
            <a:rect l="l" t="t" r="r" b="b"/>
            <a:pathLst>
              <a:path w="4467860" h="457200">
                <a:moveTo>
                  <a:pt x="20320" y="0"/>
                </a:moveTo>
                <a:lnTo>
                  <a:pt x="4417061" y="0"/>
                </a:lnTo>
                <a:cubicBezTo>
                  <a:pt x="4445116" y="0"/>
                  <a:pt x="4467860" y="22744"/>
                  <a:pt x="4467860" y="50799"/>
                </a:cubicBezTo>
                <a:lnTo>
                  <a:pt x="4467860" y="406401"/>
                </a:lnTo>
                <a:cubicBezTo>
                  <a:pt x="4467860" y="434456"/>
                  <a:pt x="4445116" y="457200"/>
                  <a:pt x="4417061" y="457200"/>
                </a:cubicBezTo>
                <a:lnTo>
                  <a:pt x="20320" y="457200"/>
                </a:lnTo>
                <a:cubicBezTo>
                  <a:pt x="9098" y="457200"/>
                  <a:pt x="0" y="448102"/>
                  <a:pt x="0" y="4368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731520" y="6299200"/>
            <a:ext cx="20320" cy="457200"/>
          </a:xfrm>
          <a:custGeom>
            <a:avLst/>
            <a:gdLst/>
            <a:ahLst/>
            <a:cxnLst/>
            <a:rect l="l" t="t" r="r" b="b"/>
            <a:pathLst>
              <a:path w="20320" h="457200">
                <a:moveTo>
                  <a:pt x="20320" y="0"/>
                </a:moveTo>
                <a:lnTo>
                  <a:pt x="20320" y="0"/>
                </a:lnTo>
                <a:lnTo>
                  <a:pt x="20320" y="457200"/>
                </a:lnTo>
                <a:lnTo>
                  <a:pt x="20320" y="457200"/>
                </a:lnTo>
                <a:cubicBezTo>
                  <a:pt x="9098" y="457200"/>
                  <a:pt x="0" y="448102"/>
                  <a:pt x="0" y="4368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2" name="Text 20"/>
          <p:cNvSpPr/>
          <p:nvPr/>
        </p:nvSpPr>
        <p:spPr>
          <a:xfrm>
            <a:off x="843280" y="6400800"/>
            <a:ext cx="434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Conflict: Fools block the way and provoke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31520" y="6858000"/>
            <a:ext cx="4467860" cy="457200"/>
          </a:xfrm>
          <a:custGeom>
            <a:avLst/>
            <a:gdLst/>
            <a:ahLst/>
            <a:cxnLst/>
            <a:rect l="l" t="t" r="r" b="b"/>
            <a:pathLst>
              <a:path w="4467860" h="457200">
                <a:moveTo>
                  <a:pt x="20320" y="0"/>
                </a:moveTo>
                <a:lnTo>
                  <a:pt x="4417061" y="0"/>
                </a:lnTo>
                <a:cubicBezTo>
                  <a:pt x="4445116" y="0"/>
                  <a:pt x="4467860" y="22744"/>
                  <a:pt x="4467860" y="50799"/>
                </a:cubicBezTo>
                <a:lnTo>
                  <a:pt x="4467860" y="406401"/>
                </a:lnTo>
                <a:cubicBezTo>
                  <a:pt x="4467860" y="434456"/>
                  <a:pt x="4445116" y="457200"/>
                  <a:pt x="4417061" y="457200"/>
                </a:cubicBezTo>
                <a:lnTo>
                  <a:pt x="20320" y="457200"/>
                </a:lnTo>
                <a:cubicBezTo>
                  <a:pt x="9098" y="457200"/>
                  <a:pt x="0" y="448102"/>
                  <a:pt x="0" y="4368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24" name="Shape 22"/>
          <p:cNvSpPr/>
          <p:nvPr/>
        </p:nvSpPr>
        <p:spPr>
          <a:xfrm>
            <a:off x="731520" y="6858000"/>
            <a:ext cx="20320" cy="457200"/>
          </a:xfrm>
          <a:custGeom>
            <a:avLst/>
            <a:gdLst/>
            <a:ahLst/>
            <a:cxnLst/>
            <a:rect l="l" t="t" r="r" b="b"/>
            <a:pathLst>
              <a:path w="20320" h="457200">
                <a:moveTo>
                  <a:pt x="20320" y="0"/>
                </a:moveTo>
                <a:lnTo>
                  <a:pt x="20320" y="0"/>
                </a:lnTo>
                <a:lnTo>
                  <a:pt x="20320" y="457200"/>
                </a:lnTo>
                <a:lnTo>
                  <a:pt x="20320" y="457200"/>
                </a:lnTo>
                <a:cubicBezTo>
                  <a:pt x="9098" y="457200"/>
                  <a:pt x="0" y="448102"/>
                  <a:pt x="0" y="436880"/>
                </a:cubicBezTo>
                <a:lnTo>
                  <a:pt x="0" y="20320"/>
                </a:lnTo>
                <a:cubicBezTo>
                  <a:pt x="0" y="9105"/>
                  <a:pt x="9105" y="0"/>
                  <a:pt x="2032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5" name="Text 23"/>
          <p:cNvSpPr/>
          <p:nvPr/>
        </p:nvSpPr>
        <p:spPr>
          <a:xfrm>
            <a:off x="843280" y="6959600"/>
            <a:ext cx="43434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Action: Cast the Wind Blade skill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677694" y="1681480"/>
            <a:ext cx="4899660" cy="6944360"/>
          </a:xfrm>
          <a:custGeom>
            <a:avLst/>
            <a:gdLst/>
            <a:ahLst/>
            <a:cxnLst/>
            <a:rect l="l" t="t" r="r" b="b"/>
            <a:pathLst>
              <a:path w="4899660" h="6944360">
                <a:moveTo>
                  <a:pt x="101619" y="0"/>
                </a:moveTo>
                <a:lnTo>
                  <a:pt x="4798041" y="0"/>
                </a:lnTo>
                <a:cubicBezTo>
                  <a:pt x="4854164" y="0"/>
                  <a:pt x="4899660" y="45496"/>
                  <a:pt x="4899660" y="101619"/>
                </a:cubicBezTo>
                <a:lnTo>
                  <a:pt x="4899660" y="6842741"/>
                </a:lnTo>
                <a:cubicBezTo>
                  <a:pt x="4899660" y="6898864"/>
                  <a:pt x="4854164" y="6944360"/>
                  <a:pt x="4798041" y="6944360"/>
                </a:cubicBezTo>
                <a:lnTo>
                  <a:pt x="101619" y="6944360"/>
                </a:lnTo>
                <a:cubicBezTo>
                  <a:pt x="45496" y="6944360"/>
                  <a:pt x="0" y="6898864"/>
                  <a:pt x="0" y="6842741"/>
                </a:cubicBezTo>
                <a:lnTo>
                  <a:pt x="0" y="101619"/>
                </a:lnTo>
                <a:cubicBezTo>
                  <a:pt x="0" y="45496"/>
                  <a:pt x="45496" y="0"/>
                  <a:pt x="101619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943124" y="1915164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71450" y="0"/>
                </a:moveTo>
                <a:lnTo>
                  <a:pt x="76200" y="0"/>
                </a:lnTo>
                <a:cubicBezTo>
                  <a:pt x="65663" y="0"/>
                  <a:pt x="57150" y="8513"/>
                  <a:pt x="57150" y="19050"/>
                </a:cubicBezTo>
                <a:cubicBezTo>
                  <a:pt x="57150" y="29587"/>
                  <a:pt x="65663" y="38100"/>
                  <a:pt x="76200" y="38100"/>
                </a:cubicBezTo>
                <a:lnTo>
                  <a:pt x="76200" y="128290"/>
                </a:lnTo>
                <a:lnTo>
                  <a:pt x="4465" y="253782"/>
                </a:lnTo>
                <a:cubicBezTo>
                  <a:pt x="1548" y="258961"/>
                  <a:pt x="0" y="264735"/>
                  <a:pt x="0" y="270689"/>
                </a:cubicBezTo>
                <a:cubicBezTo>
                  <a:pt x="0" y="289560"/>
                  <a:pt x="15240" y="304800"/>
                  <a:pt x="34111" y="304800"/>
                </a:cubicBezTo>
                <a:lnTo>
                  <a:pt x="232589" y="304800"/>
                </a:lnTo>
                <a:cubicBezTo>
                  <a:pt x="251400" y="304800"/>
                  <a:pt x="266700" y="289560"/>
                  <a:pt x="266700" y="270689"/>
                </a:cubicBezTo>
                <a:cubicBezTo>
                  <a:pt x="266700" y="264735"/>
                  <a:pt x="265152" y="258901"/>
                  <a:pt x="262235" y="253782"/>
                </a:cubicBezTo>
                <a:lnTo>
                  <a:pt x="190500" y="128290"/>
                </a:lnTo>
                <a:lnTo>
                  <a:pt x="190500" y="38100"/>
                </a:lnTo>
                <a:cubicBezTo>
                  <a:pt x="201037" y="38100"/>
                  <a:pt x="209550" y="29587"/>
                  <a:pt x="209550" y="19050"/>
                </a:cubicBezTo>
                <a:cubicBezTo>
                  <a:pt x="209550" y="8513"/>
                  <a:pt x="201037" y="0"/>
                  <a:pt x="190500" y="0"/>
                </a:cubicBezTo>
                <a:lnTo>
                  <a:pt x="171450" y="0"/>
                </a:lnTo>
                <a:close/>
                <a:moveTo>
                  <a:pt x="114300" y="128290"/>
                </a:moveTo>
                <a:lnTo>
                  <a:pt x="114300" y="38100"/>
                </a:lnTo>
                <a:lnTo>
                  <a:pt x="152400" y="38100"/>
                </a:lnTo>
                <a:lnTo>
                  <a:pt x="152400" y="128290"/>
                </a:lnTo>
                <a:cubicBezTo>
                  <a:pt x="152400" y="134898"/>
                  <a:pt x="154126" y="141446"/>
                  <a:pt x="157401" y="147221"/>
                </a:cubicBezTo>
                <a:lnTo>
                  <a:pt x="182166" y="190500"/>
                </a:lnTo>
                <a:lnTo>
                  <a:pt x="84534" y="190500"/>
                </a:lnTo>
                <a:lnTo>
                  <a:pt x="109299" y="147221"/>
                </a:lnTo>
                <a:cubicBezTo>
                  <a:pt x="112574" y="141446"/>
                  <a:pt x="114300" y="134957"/>
                  <a:pt x="114300" y="12829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8" name="Text 26"/>
          <p:cNvSpPr/>
          <p:nvPr/>
        </p:nvSpPr>
        <p:spPr>
          <a:xfrm>
            <a:off x="6419215" y="1889760"/>
            <a:ext cx="202057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Comparative experiment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891054" y="2402844"/>
            <a:ext cx="4467860" cy="1635760"/>
          </a:xfrm>
          <a:custGeom>
            <a:avLst/>
            <a:gdLst/>
            <a:ahLst/>
            <a:cxnLst/>
            <a:rect l="l" t="t" r="r" b="b"/>
            <a:pathLst>
              <a:path w="4467860" h="1635760">
                <a:moveTo>
                  <a:pt x="101597" y="0"/>
                </a:moveTo>
                <a:lnTo>
                  <a:pt x="4366263" y="0"/>
                </a:lnTo>
                <a:cubicBezTo>
                  <a:pt x="4422373" y="0"/>
                  <a:pt x="4467860" y="45487"/>
                  <a:pt x="4467860" y="101597"/>
                </a:cubicBezTo>
                <a:lnTo>
                  <a:pt x="4467860" y="1534163"/>
                </a:lnTo>
                <a:cubicBezTo>
                  <a:pt x="4467860" y="1590273"/>
                  <a:pt x="4422373" y="1635760"/>
                  <a:pt x="4366263" y="1635760"/>
                </a:cubicBezTo>
                <a:lnTo>
                  <a:pt x="101597" y="1635760"/>
                </a:lnTo>
                <a:cubicBezTo>
                  <a:pt x="45487" y="1635760"/>
                  <a:pt x="0" y="1590273"/>
                  <a:pt x="0" y="153416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  <a:ln w="10160">
            <a:solidFill>
              <a:srgbClr val="7D7C7A">
                <a:alpha val="30196"/>
              </a:srgbClr>
            </a:solidFill>
            <a:prstDash val="solid"/>
          </a:ln>
        </p:spPr>
      </p:sp>
      <p:sp>
        <p:nvSpPr>
          <p:cNvPr id="30" name="Text 28"/>
          <p:cNvSpPr/>
          <p:nvPr/>
        </p:nvSpPr>
        <p:spPr>
          <a:xfrm>
            <a:off x="6048375" y="2560320"/>
            <a:ext cx="207899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No script version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9417844" y="2585721"/>
            <a:ext cx="787400" cy="304800"/>
          </a:xfrm>
          <a:custGeom>
            <a:avLst/>
            <a:gdLst/>
            <a:ahLst/>
            <a:cxnLst/>
            <a:rect l="l" t="t" r="r" b="b"/>
            <a:pathLst>
              <a:path w="787400" h="304800">
                <a:moveTo>
                  <a:pt x="50801" y="0"/>
                </a:moveTo>
                <a:lnTo>
                  <a:pt x="736599" y="0"/>
                </a:lnTo>
                <a:cubicBezTo>
                  <a:pt x="764656" y="0"/>
                  <a:pt x="787400" y="22744"/>
                  <a:pt x="787400" y="50801"/>
                </a:cubicBezTo>
                <a:lnTo>
                  <a:pt x="787400" y="253999"/>
                </a:lnTo>
                <a:cubicBezTo>
                  <a:pt x="787400" y="282056"/>
                  <a:pt x="764656" y="304800"/>
                  <a:pt x="7365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7D7C7A">
              <a:alpha val="30196"/>
            </a:srgbClr>
          </a:solidFill>
        </p:spPr>
      </p:sp>
      <p:sp>
        <p:nvSpPr>
          <p:cNvPr id="32" name="Text 30"/>
          <p:cNvSpPr/>
          <p:nvPr/>
        </p:nvSpPr>
        <p:spPr>
          <a:xfrm>
            <a:off x="9417844" y="2585721"/>
            <a:ext cx="8636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1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Baseline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048534" y="3017521"/>
            <a:ext cx="4241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Briefly describe the scenario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048534" y="3322321"/>
            <a:ext cx="4241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No detailed instructions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048534" y="3627121"/>
            <a:ext cx="4241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Random character behavior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896134" y="4206239"/>
            <a:ext cx="4465320" cy="1645920"/>
          </a:xfrm>
          <a:custGeom>
            <a:avLst/>
            <a:gdLst/>
            <a:ahLst/>
            <a:cxnLst/>
            <a:rect l="l" t="t" r="r" b="b"/>
            <a:pathLst>
              <a:path w="4465320" h="1645920">
                <a:moveTo>
                  <a:pt x="101603" y="0"/>
                </a:moveTo>
                <a:lnTo>
                  <a:pt x="4363717" y="0"/>
                </a:lnTo>
                <a:cubicBezTo>
                  <a:pt x="4419831" y="0"/>
                  <a:pt x="4465320" y="45489"/>
                  <a:pt x="4465320" y="101603"/>
                </a:cubicBezTo>
                <a:lnTo>
                  <a:pt x="4465320" y="1544317"/>
                </a:lnTo>
                <a:cubicBezTo>
                  <a:pt x="4465320" y="1600431"/>
                  <a:pt x="4419831" y="1645920"/>
                  <a:pt x="4363717" y="1645920"/>
                </a:cubicBezTo>
                <a:lnTo>
                  <a:pt x="101603" y="1645920"/>
                </a:lnTo>
                <a:cubicBezTo>
                  <a:pt x="45489" y="1645920"/>
                  <a:pt x="0" y="1600431"/>
                  <a:pt x="0" y="154431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20320">
            <a:solidFill>
              <a:srgbClr val="A95C5C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058535" y="4368800"/>
            <a:ext cx="304355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Script version available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9335770" y="4394200"/>
            <a:ext cx="863600" cy="304800"/>
          </a:xfrm>
          <a:custGeom>
            <a:avLst/>
            <a:gdLst/>
            <a:ahLst/>
            <a:cxnLst/>
            <a:rect l="l" t="t" r="r" b="b"/>
            <a:pathLst>
              <a:path w="863600" h="304800">
                <a:moveTo>
                  <a:pt x="50801" y="0"/>
                </a:moveTo>
                <a:lnTo>
                  <a:pt x="812799" y="0"/>
                </a:lnTo>
                <a:cubicBezTo>
                  <a:pt x="840856" y="0"/>
                  <a:pt x="863600" y="22744"/>
                  <a:pt x="863600" y="50801"/>
                </a:cubicBezTo>
                <a:lnTo>
                  <a:pt x="863600" y="253999"/>
                </a:lnTo>
                <a:cubicBezTo>
                  <a:pt x="863600" y="282056"/>
                  <a:pt x="840856" y="304800"/>
                  <a:pt x="8127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39" name="Text 37"/>
          <p:cNvSpPr/>
          <p:nvPr/>
        </p:nvSpPr>
        <p:spPr>
          <a:xfrm>
            <a:off x="9335770" y="4394200"/>
            <a:ext cx="9398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10000"/>
              </a:lnSpc>
            </a:pPr>
            <a:r>
              <a:rPr lang="en-US" sz="12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Improved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058694" y="4826000"/>
            <a:ext cx="422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Detailed action sequence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058694" y="5130800"/>
            <a:ext cx="422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Facial expressions and tone of voice guidance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058694" y="5435600"/>
            <a:ext cx="4229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Character traits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891054" y="6019801"/>
            <a:ext cx="4467860" cy="1330960"/>
          </a:xfrm>
          <a:custGeom>
            <a:avLst/>
            <a:gdLst/>
            <a:ahLst/>
            <a:cxnLst/>
            <a:rect l="l" t="t" r="r" b="b"/>
            <a:pathLst>
              <a:path w="4467860" h="1330960">
                <a:moveTo>
                  <a:pt x="101605" y="0"/>
                </a:moveTo>
                <a:lnTo>
                  <a:pt x="4366255" y="0"/>
                </a:lnTo>
                <a:cubicBezTo>
                  <a:pt x="4422370" y="0"/>
                  <a:pt x="4467860" y="45490"/>
                  <a:pt x="4467860" y="101605"/>
                </a:cubicBezTo>
                <a:lnTo>
                  <a:pt x="4467860" y="1229355"/>
                </a:lnTo>
                <a:cubicBezTo>
                  <a:pt x="4467860" y="1285470"/>
                  <a:pt x="4422370" y="1330960"/>
                  <a:pt x="4366255" y="1330960"/>
                </a:cubicBezTo>
                <a:lnTo>
                  <a:pt x="101605" y="1330960"/>
                </a:lnTo>
                <a:cubicBezTo>
                  <a:pt x="45490" y="1330960"/>
                  <a:pt x="0" y="1285470"/>
                  <a:pt x="0" y="122935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44" name="Text 42"/>
          <p:cNvSpPr/>
          <p:nvPr/>
        </p:nvSpPr>
        <p:spPr>
          <a:xfrm>
            <a:off x="6048534" y="6177279"/>
            <a:ext cx="863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Official PV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9059704" y="6202679"/>
            <a:ext cx="1143000" cy="304800"/>
          </a:xfrm>
          <a:custGeom>
            <a:avLst/>
            <a:gdLst/>
            <a:ahLst/>
            <a:cxnLst/>
            <a:rect l="l" t="t" r="r" b="b"/>
            <a:pathLst>
              <a:path w="1143000" h="304800">
                <a:moveTo>
                  <a:pt x="50801" y="0"/>
                </a:moveTo>
                <a:lnTo>
                  <a:pt x="1092199" y="0"/>
                </a:lnTo>
                <a:cubicBezTo>
                  <a:pt x="1120256" y="0"/>
                  <a:pt x="1143000" y="22744"/>
                  <a:pt x="1143000" y="50801"/>
                </a:cubicBezTo>
                <a:lnTo>
                  <a:pt x="1143000" y="253999"/>
                </a:lnTo>
                <a:cubicBezTo>
                  <a:pt x="1143000" y="282056"/>
                  <a:pt x="1120256" y="304800"/>
                  <a:pt x="1092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C6A"/>
          </a:solidFill>
        </p:spPr>
      </p:sp>
      <p:sp>
        <p:nvSpPr>
          <p:cNvPr id="46" name="Text 44"/>
          <p:cNvSpPr/>
          <p:nvPr/>
        </p:nvSpPr>
        <p:spPr>
          <a:xfrm>
            <a:off x="9059704" y="6202679"/>
            <a:ext cx="12192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10000"/>
              </a:lnSpc>
            </a:pPr>
            <a:r>
              <a:rPr lang="en-US" sz="12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Ground Truth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048534" y="6634479"/>
            <a:ext cx="4241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Genshin Impact Official Animation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048534" y="6939279"/>
            <a:ext cx="42418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• Benchmark Reference Standard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0847388" y="1686560"/>
            <a:ext cx="4884420" cy="4274820"/>
          </a:xfrm>
          <a:custGeom>
            <a:avLst/>
            <a:gdLst/>
            <a:ahLst/>
            <a:cxnLst/>
            <a:rect l="l" t="t" r="r" b="b"/>
            <a:pathLst>
              <a:path w="4884420" h="4274820">
                <a:moveTo>
                  <a:pt x="101612" y="0"/>
                </a:moveTo>
                <a:lnTo>
                  <a:pt x="4782808" y="0"/>
                </a:lnTo>
                <a:cubicBezTo>
                  <a:pt x="4838927" y="0"/>
                  <a:pt x="4884420" y="45493"/>
                  <a:pt x="4884420" y="101612"/>
                </a:cubicBezTo>
                <a:lnTo>
                  <a:pt x="4884420" y="4173208"/>
                </a:lnTo>
                <a:cubicBezTo>
                  <a:pt x="4884420" y="4229327"/>
                  <a:pt x="4838927" y="4274820"/>
                  <a:pt x="4782808" y="4274820"/>
                </a:cubicBezTo>
                <a:lnTo>
                  <a:pt x="101612" y="4274820"/>
                </a:lnTo>
                <a:cubicBezTo>
                  <a:pt x="45493" y="4274820"/>
                  <a:pt x="0" y="4229327"/>
                  <a:pt x="0" y="4173208"/>
                </a:cubicBezTo>
                <a:lnTo>
                  <a:pt x="0" y="101612"/>
                </a:lnTo>
                <a:cubicBezTo>
                  <a:pt x="0" y="45531"/>
                  <a:pt x="45531" y="0"/>
                  <a:pt x="101612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20320">
            <a:solidFill>
              <a:srgbClr val="A95C5C"/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11098847" y="192532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209550"/>
                </a:moveTo>
                <a:cubicBezTo>
                  <a:pt x="171138" y="209550"/>
                  <a:pt x="209550" y="171138"/>
                  <a:pt x="209550" y="123825"/>
                </a:cubicBezTo>
                <a:cubicBezTo>
                  <a:pt x="209550" y="76512"/>
                  <a:pt x="171138" y="38100"/>
                  <a:pt x="123825" y="38100"/>
                </a:cubicBezTo>
                <a:cubicBezTo>
                  <a:pt x="76512" y="38100"/>
                  <a:pt x="38100" y="76512"/>
                  <a:pt x="38100" y="123825"/>
                </a:cubicBezTo>
                <a:cubicBezTo>
                  <a:pt x="38100" y="171138"/>
                  <a:pt x="76512" y="209550"/>
                  <a:pt x="123825" y="20955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51" name="Text 49"/>
          <p:cNvSpPr/>
          <p:nvPr/>
        </p:nvSpPr>
        <p:spPr>
          <a:xfrm>
            <a:off x="11593830" y="1899920"/>
            <a:ext cx="200088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Key findings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060747" y="2407921"/>
            <a:ext cx="4457700" cy="1295400"/>
          </a:xfrm>
          <a:custGeom>
            <a:avLst/>
            <a:gdLst/>
            <a:ahLst/>
            <a:cxnLst/>
            <a:rect l="l" t="t" r="r" b="b"/>
            <a:pathLst>
              <a:path w="4457700" h="1295400">
                <a:moveTo>
                  <a:pt x="101598" y="0"/>
                </a:moveTo>
                <a:lnTo>
                  <a:pt x="4356102" y="0"/>
                </a:lnTo>
                <a:cubicBezTo>
                  <a:pt x="4412213" y="0"/>
                  <a:pt x="4457700" y="45487"/>
                  <a:pt x="4457700" y="101598"/>
                </a:cubicBezTo>
                <a:lnTo>
                  <a:pt x="4457700" y="1193802"/>
                </a:lnTo>
                <a:cubicBezTo>
                  <a:pt x="4457700" y="1249913"/>
                  <a:pt x="4412213" y="1295400"/>
                  <a:pt x="4356102" y="1295400"/>
                </a:cubicBezTo>
                <a:lnTo>
                  <a:pt x="101598" y="1295400"/>
                </a:lnTo>
                <a:cubicBezTo>
                  <a:pt x="45487" y="1295400"/>
                  <a:pt x="0" y="1249913"/>
                  <a:pt x="0" y="119380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solidFill>
            <a:srgbClr val="1A1B1F">
              <a:alpha val="60000"/>
            </a:srgbClr>
          </a:solidFill>
        </p:spPr>
      </p:sp>
      <p:sp>
        <p:nvSpPr>
          <p:cNvPr id="53" name="Shape 51"/>
          <p:cNvSpPr/>
          <p:nvPr/>
        </p:nvSpPr>
        <p:spPr>
          <a:xfrm>
            <a:off x="11213147" y="256032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54" name="Text 52"/>
          <p:cNvSpPr/>
          <p:nvPr/>
        </p:nvSpPr>
        <p:spPr>
          <a:xfrm>
            <a:off x="11175047" y="2560321"/>
            <a:ext cx="38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r>
              <a:rPr lang="en-US" sz="12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619230" y="2505075"/>
            <a:ext cx="3838575" cy="3600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Complex video generation still has flaws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213147" y="2966721"/>
            <a:ext cx="4241800" cy="584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 still needs improvement in understanding complex action sequences and maintaining role consistency.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1060747" y="3849371"/>
            <a:ext cx="4457700" cy="1003300"/>
          </a:xfrm>
          <a:custGeom>
            <a:avLst/>
            <a:gdLst/>
            <a:ahLst/>
            <a:cxnLst/>
            <a:rect l="l" t="t" r="r" b="b"/>
            <a:pathLst>
              <a:path w="4457700" h="1003300">
                <a:moveTo>
                  <a:pt x="101604" y="0"/>
                </a:moveTo>
                <a:lnTo>
                  <a:pt x="4356096" y="0"/>
                </a:lnTo>
                <a:cubicBezTo>
                  <a:pt x="4412210" y="0"/>
                  <a:pt x="4457700" y="45490"/>
                  <a:pt x="4457700" y="101604"/>
                </a:cubicBezTo>
                <a:lnTo>
                  <a:pt x="4457700" y="901696"/>
                </a:lnTo>
                <a:cubicBezTo>
                  <a:pt x="4457700" y="957810"/>
                  <a:pt x="4412210" y="1003300"/>
                  <a:pt x="4356096" y="1003300"/>
                </a:cubicBezTo>
                <a:lnTo>
                  <a:pt x="101604" y="1003300"/>
                </a:lnTo>
                <a:cubicBezTo>
                  <a:pt x="45490" y="1003300"/>
                  <a:pt x="0" y="957810"/>
                  <a:pt x="0" y="9016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1A1B1F">
              <a:alpha val="60000"/>
            </a:srgbClr>
          </a:solidFill>
        </p:spPr>
      </p:sp>
      <p:sp>
        <p:nvSpPr>
          <p:cNvPr id="58" name="Shape 56"/>
          <p:cNvSpPr/>
          <p:nvPr/>
        </p:nvSpPr>
        <p:spPr>
          <a:xfrm>
            <a:off x="11213147" y="40017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59" name="Text 57"/>
          <p:cNvSpPr/>
          <p:nvPr/>
        </p:nvSpPr>
        <p:spPr>
          <a:xfrm>
            <a:off x="11175047" y="4001771"/>
            <a:ext cx="38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r>
              <a:rPr lang="en-US" sz="12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1619230" y="4001135"/>
            <a:ext cx="3835400" cy="305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Scripts significantly improve consistency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213147" y="4408171"/>
            <a:ext cx="4241800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Providing detailed scripts can improve character behavior consistency.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10842308" y="6182359"/>
            <a:ext cx="4899660" cy="2448560"/>
          </a:xfrm>
          <a:custGeom>
            <a:avLst/>
            <a:gdLst/>
            <a:ahLst/>
            <a:cxnLst/>
            <a:rect l="l" t="t" r="r" b="b"/>
            <a:pathLst>
              <a:path w="4899660" h="2448560">
                <a:moveTo>
                  <a:pt x="101591" y="0"/>
                </a:moveTo>
                <a:lnTo>
                  <a:pt x="4798069" y="0"/>
                </a:lnTo>
                <a:cubicBezTo>
                  <a:pt x="4854176" y="0"/>
                  <a:pt x="4899660" y="45484"/>
                  <a:pt x="4899660" y="101591"/>
                </a:cubicBezTo>
                <a:lnTo>
                  <a:pt x="4899660" y="2346969"/>
                </a:lnTo>
                <a:cubicBezTo>
                  <a:pt x="4899660" y="2403076"/>
                  <a:pt x="4854176" y="2448560"/>
                  <a:pt x="4798069" y="2448560"/>
                </a:cubicBezTo>
                <a:lnTo>
                  <a:pt x="101591" y="2448560"/>
                </a:lnTo>
                <a:cubicBezTo>
                  <a:pt x="45484" y="2448560"/>
                  <a:pt x="0" y="2403076"/>
                  <a:pt x="0" y="2346969"/>
                </a:cubicBezTo>
                <a:lnTo>
                  <a:pt x="0" y="101591"/>
                </a:lnTo>
                <a:cubicBezTo>
                  <a:pt x="0" y="45521"/>
                  <a:pt x="45521" y="0"/>
                  <a:pt x="101591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3" name="Shape 61"/>
          <p:cNvSpPr/>
          <p:nvPr/>
        </p:nvSpPr>
        <p:spPr>
          <a:xfrm>
            <a:off x="11088688" y="6466842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0" y="38100"/>
                </a:moveTo>
                <a:cubicBezTo>
                  <a:pt x="0" y="24090"/>
                  <a:pt x="11390" y="12700"/>
                  <a:pt x="25400" y="12700"/>
                </a:cubicBezTo>
                <a:lnTo>
                  <a:pt x="152400" y="12700"/>
                </a:lnTo>
                <a:cubicBezTo>
                  <a:pt x="166410" y="12700"/>
                  <a:pt x="177800" y="24090"/>
                  <a:pt x="177800" y="38100"/>
                </a:cubicBezTo>
                <a:lnTo>
                  <a:pt x="177800" y="165100"/>
                </a:lnTo>
                <a:cubicBezTo>
                  <a:pt x="177800" y="179110"/>
                  <a:pt x="166410" y="190500"/>
                  <a:pt x="152400" y="190500"/>
                </a:cubicBezTo>
                <a:lnTo>
                  <a:pt x="25400" y="190500"/>
                </a:lnTo>
                <a:cubicBezTo>
                  <a:pt x="11390" y="190500"/>
                  <a:pt x="0" y="179110"/>
                  <a:pt x="0" y="165100"/>
                </a:cubicBezTo>
                <a:lnTo>
                  <a:pt x="0" y="38100"/>
                </a:lnTo>
                <a:close/>
                <a:moveTo>
                  <a:pt x="19050" y="146050"/>
                </a:moveTo>
                <a:lnTo>
                  <a:pt x="19050" y="158750"/>
                </a:lnTo>
                <a:cubicBezTo>
                  <a:pt x="19050" y="162243"/>
                  <a:pt x="21908" y="165100"/>
                  <a:pt x="25400" y="165100"/>
                </a:cubicBezTo>
                <a:lnTo>
                  <a:pt x="38100" y="165100"/>
                </a:lnTo>
                <a:cubicBezTo>
                  <a:pt x="41593" y="165100"/>
                  <a:pt x="44450" y="162243"/>
                  <a:pt x="44450" y="158750"/>
                </a:cubicBezTo>
                <a:lnTo>
                  <a:pt x="44450" y="146050"/>
                </a:lnTo>
                <a:cubicBezTo>
                  <a:pt x="44450" y="142558"/>
                  <a:pt x="41593" y="139700"/>
                  <a:pt x="38100" y="139700"/>
                </a:cubicBezTo>
                <a:lnTo>
                  <a:pt x="25400" y="139700"/>
                </a:lnTo>
                <a:cubicBezTo>
                  <a:pt x="21908" y="139700"/>
                  <a:pt x="19050" y="142558"/>
                  <a:pt x="19050" y="146050"/>
                </a:cubicBezTo>
                <a:close/>
                <a:moveTo>
                  <a:pt x="139700" y="139700"/>
                </a:moveTo>
                <a:cubicBezTo>
                  <a:pt x="136208" y="139700"/>
                  <a:pt x="133350" y="142558"/>
                  <a:pt x="133350" y="146050"/>
                </a:cubicBezTo>
                <a:lnTo>
                  <a:pt x="133350" y="158750"/>
                </a:lnTo>
                <a:cubicBezTo>
                  <a:pt x="133350" y="162243"/>
                  <a:pt x="136208" y="165100"/>
                  <a:pt x="139700" y="165100"/>
                </a:cubicBezTo>
                <a:lnTo>
                  <a:pt x="152400" y="165100"/>
                </a:lnTo>
                <a:cubicBezTo>
                  <a:pt x="155893" y="165100"/>
                  <a:pt x="158750" y="162243"/>
                  <a:pt x="158750" y="158750"/>
                </a:cubicBezTo>
                <a:lnTo>
                  <a:pt x="158750" y="146050"/>
                </a:lnTo>
                <a:cubicBezTo>
                  <a:pt x="158750" y="142558"/>
                  <a:pt x="155893" y="139700"/>
                  <a:pt x="152400" y="139700"/>
                </a:cubicBezTo>
                <a:lnTo>
                  <a:pt x="139700" y="139700"/>
                </a:lnTo>
                <a:close/>
                <a:moveTo>
                  <a:pt x="19050" y="95250"/>
                </a:moveTo>
                <a:lnTo>
                  <a:pt x="19050" y="107950"/>
                </a:lnTo>
                <a:cubicBezTo>
                  <a:pt x="19050" y="111443"/>
                  <a:pt x="21908" y="114300"/>
                  <a:pt x="25400" y="114300"/>
                </a:cubicBezTo>
                <a:lnTo>
                  <a:pt x="38100" y="114300"/>
                </a:lnTo>
                <a:cubicBezTo>
                  <a:pt x="41593" y="114300"/>
                  <a:pt x="44450" y="111443"/>
                  <a:pt x="44450" y="107950"/>
                </a:cubicBezTo>
                <a:lnTo>
                  <a:pt x="44450" y="95250"/>
                </a:lnTo>
                <a:cubicBezTo>
                  <a:pt x="44450" y="91757"/>
                  <a:pt x="41593" y="88900"/>
                  <a:pt x="38100" y="88900"/>
                </a:cubicBezTo>
                <a:lnTo>
                  <a:pt x="25400" y="88900"/>
                </a:lnTo>
                <a:cubicBezTo>
                  <a:pt x="21908" y="88900"/>
                  <a:pt x="19050" y="91757"/>
                  <a:pt x="19050" y="95250"/>
                </a:cubicBezTo>
                <a:close/>
                <a:moveTo>
                  <a:pt x="139700" y="88900"/>
                </a:moveTo>
                <a:cubicBezTo>
                  <a:pt x="136208" y="88900"/>
                  <a:pt x="133350" y="91757"/>
                  <a:pt x="133350" y="95250"/>
                </a:cubicBezTo>
                <a:lnTo>
                  <a:pt x="133350" y="107950"/>
                </a:lnTo>
                <a:cubicBezTo>
                  <a:pt x="133350" y="111443"/>
                  <a:pt x="136208" y="114300"/>
                  <a:pt x="139700" y="114300"/>
                </a:cubicBezTo>
                <a:lnTo>
                  <a:pt x="152400" y="114300"/>
                </a:lnTo>
                <a:cubicBezTo>
                  <a:pt x="155893" y="114300"/>
                  <a:pt x="158750" y="111443"/>
                  <a:pt x="158750" y="107950"/>
                </a:cubicBezTo>
                <a:lnTo>
                  <a:pt x="158750" y="95250"/>
                </a:lnTo>
                <a:cubicBezTo>
                  <a:pt x="158750" y="91757"/>
                  <a:pt x="155893" y="88900"/>
                  <a:pt x="152400" y="88900"/>
                </a:cubicBezTo>
                <a:lnTo>
                  <a:pt x="139700" y="88900"/>
                </a:lnTo>
                <a:close/>
                <a:moveTo>
                  <a:pt x="19050" y="44450"/>
                </a:moveTo>
                <a:lnTo>
                  <a:pt x="19050" y="57150"/>
                </a:lnTo>
                <a:cubicBezTo>
                  <a:pt x="19050" y="60643"/>
                  <a:pt x="21908" y="63500"/>
                  <a:pt x="25400" y="63500"/>
                </a:cubicBezTo>
                <a:lnTo>
                  <a:pt x="38100" y="63500"/>
                </a:lnTo>
                <a:cubicBezTo>
                  <a:pt x="41593" y="63500"/>
                  <a:pt x="44450" y="60643"/>
                  <a:pt x="44450" y="57150"/>
                </a:cubicBezTo>
                <a:lnTo>
                  <a:pt x="44450" y="44450"/>
                </a:lnTo>
                <a:cubicBezTo>
                  <a:pt x="44450" y="40958"/>
                  <a:pt x="41593" y="38100"/>
                  <a:pt x="38100" y="38100"/>
                </a:cubicBezTo>
                <a:lnTo>
                  <a:pt x="25400" y="38100"/>
                </a:lnTo>
                <a:cubicBezTo>
                  <a:pt x="21908" y="38100"/>
                  <a:pt x="19050" y="40958"/>
                  <a:pt x="19050" y="44450"/>
                </a:cubicBezTo>
                <a:close/>
                <a:moveTo>
                  <a:pt x="139700" y="38100"/>
                </a:moveTo>
                <a:cubicBezTo>
                  <a:pt x="136208" y="38100"/>
                  <a:pt x="133350" y="40958"/>
                  <a:pt x="133350" y="44450"/>
                </a:cubicBezTo>
                <a:lnTo>
                  <a:pt x="133350" y="57150"/>
                </a:lnTo>
                <a:cubicBezTo>
                  <a:pt x="133350" y="60643"/>
                  <a:pt x="136208" y="63500"/>
                  <a:pt x="139700" y="63500"/>
                </a:cubicBezTo>
                <a:lnTo>
                  <a:pt x="152400" y="63500"/>
                </a:lnTo>
                <a:cubicBezTo>
                  <a:pt x="155893" y="63500"/>
                  <a:pt x="158750" y="60643"/>
                  <a:pt x="158750" y="57150"/>
                </a:cubicBezTo>
                <a:lnTo>
                  <a:pt x="158750" y="44450"/>
                </a:lnTo>
                <a:cubicBezTo>
                  <a:pt x="158750" y="40958"/>
                  <a:pt x="155893" y="38100"/>
                  <a:pt x="152400" y="38100"/>
                </a:cubicBezTo>
                <a:lnTo>
                  <a:pt x="139700" y="3810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64" name="Text 62"/>
          <p:cNvSpPr/>
          <p:nvPr/>
        </p:nvSpPr>
        <p:spPr>
          <a:xfrm>
            <a:off x="11406188" y="6390642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Video Example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1060748" y="6908802"/>
            <a:ext cx="4465320" cy="1506220"/>
          </a:xfrm>
          <a:custGeom>
            <a:avLst/>
            <a:gdLst/>
            <a:ahLst/>
            <a:cxnLst/>
            <a:rect l="l" t="t" r="r" b="b"/>
            <a:pathLst>
              <a:path w="4465320" h="1506220">
                <a:moveTo>
                  <a:pt x="50805" y="0"/>
                </a:moveTo>
                <a:lnTo>
                  <a:pt x="4414515" y="0"/>
                </a:lnTo>
                <a:cubicBezTo>
                  <a:pt x="4442574" y="0"/>
                  <a:pt x="4465320" y="22746"/>
                  <a:pt x="4465320" y="50805"/>
                </a:cubicBezTo>
                <a:lnTo>
                  <a:pt x="4465320" y="1455415"/>
                </a:lnTo>
                <a:cubicBezTo>
                  <a:pt x="4465320" y="1483474"/>
                  <a:pt x="4442574" y="1506220"/>
                  <a:pt x="4414515" y="1506220"/>
                </a:cubicBezTo>
                <a:lnTo>
                  <a:pt x="50805" y="1506220"/>
                </a:lnTo>
                <a:cubicBezTo>
                  <a:pt x="22746" y="1506220"/>
                  <a:pt x="0" y="1483474"/>
                  <a:pt x="0" y="1455415"/>
                </a:cubicBezTo>
                <a:lnTo>
                  <a:pt x="0" y="50805"/>
                </a:lnTo>
                <a:cubicBezTo>
                  <a:pt x="0" y="22746"/>
                  <a:pt x="22746" y="0"/>
                  <a:pt x="50805" y="0"/>
                </a:cubicBezTo>
                <a:close/>
              </a:path>
            </a:pathLst>
          </a:custGeom>
          <a:solidFill>
            <a:srgbClr val="1A1B1F">
              <a:alpha val="60000"/>
            </a:srgbClr>
          </a:solidFill>
          <a:ln w="20320">
            <a:solidFill>
              <a:srgbClr val="A95C5C">
                <a:alpha val="30196"/>
              </a:srgbClr>
            </a:solidFill>
            <a:prstDash val="solid"/>
          </a:ln>
        </p:spPr>
      </p:sp>
      <p:sp>
        <p:nvSpPr>
          <p:cNvPr id="67" name="Text 65"/>
          <p:cNvSpPr/>
          <p:nvPr/>
        </p:nvSpPr>
        <p:spPr>
          <a:xfrm>
            <a:off x="12530614" y="7660642"/>
            <a:ext cx="152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2536964" y="7965442"/>
            <a:ext cx="151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9db2160bb6d3dacb10299c757f7201b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Character Selection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Target Character: The Wanderer (Scaramouche)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075544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en-US" altLang="zh-CN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major antagonist turned protagonist in </a:t>
            </a:r>
            <a:r>
              <a:rPr lang="en-US" altLang="zh-CN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Genshin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Impact.</a:t>
            </a:r>
          </a:p>
          <a:p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Traits</a:t>
            </a:r>
            <a:r>
              <a:rPr lang="en-US" altLang="zh-CN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Origin: 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abandoned puppet created by a god.</a:t>
            </a:r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Conflict: Struggles between his "sins" and his "redemption.“</a:t>
            </a:r>
          </a:p>
          <a:p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Reasons</a:t>
            </a:r>
            <a:r>
              <a:rPr lang="en-US" altLang="zh-CN" sz="2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Difficulty: 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 outer expression (hostility) often contradicts his inner thoughts (gratitude/longing).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Ideal for Testing: 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Perfect for testing AI's ability to maintain "Logical Consistency" and "Subtext" rather than just surface-level roleplay.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0" descr="https://kimi-web-img.moonshot.cn/img/patchwiki.biligame.com/1bd47ade7212a406f5011d4e0de23ffa31e882c4.png">
            <a:extLst>
              <a:ext uri="{FF2B5EF4-FFF2-40B4-BE49-F238E27FC236}">
                <a16:creationId xmlns:a16="http://schemas.microsoft.com/office/drawing/2014/main" id="{20500C6A-CF93-4DD2-B27A-10133189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35" r="10135"/>
          <a:stretch/>
        </p:blipFill>
        <p:spPr>
          <a:xfrm>
            <a:off x="11691634" y="2103765"/>
            <a:ext cx="3859194" cy="5069864"/>
          </a:xfrm>
          <a:prstGeom prst="roundRect">
            <a:avLst>
              <a:gd name="adj" fmla="val 484"/>
            </a:avLst>
          </a:prstGeom>
        </p:spPr>
      </p:pic>
    </p:spTree>
    <p:extLst>
      <p:ext uri="{BB962C8B-B14F-4D97-AF65-F5344CB8AC3E}">
        <p14:creationId xmlns:p14="http://schemas.microsoft.com/office/powerpoint/2010/main" val="2424329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b="1" kern="0" spc="70" dirty="0">
                <a:solidFill>
                  <a:srgbClr val="A95C5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AUDIO MODAL • ATMOSPHERIC RENDERING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430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3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Audio Modality - Atmosphere Rendering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422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Shape 3"/>
          <p:cNvSpPr/>
          <p:nvPr/>
        </p:nvSpPr>
        <p:spPr>
          <a:xfrm>
            <a:off x="513080" y="1681480"/>
            <a:ext cx="5318760" cy="2067560"/>
          </a:xfrm>
          <a:custGeom>
            <a:avLst/>
            <a:gdLst/>
            <a:ahLst/>
            <a:cxnLst/>
            <a:rect l="l" t="t" r="r" b="b"/>
            <a:pathLst>
              <a:path w="5318760" h="2067560">
                <a:moveTo>
                  <a:pt x="101600" y="0"/>
                </a:moveTo>
                <a:lnTo>
                  <a:pt x="5217160" y="0"/>
                </a:lnTo>
                <a:cubicBezTo>
                  <a:pt x="5273272" y="0"/>
                  <a:pt x="5318760" y="45488"/>
                  <a:pt x="5318760" y="101600"/>
                </a:cubicBezTo>
                <a:lnTo>
                  <a:pt x="5318760" y="1965960"/>
                </a:lnTo>
                <a:cubicBezTo>
                  <a:pt x="5318760" y="2022072"/>
                  <a:pt x="5273272" y="2067560"/>
                  <a:pt x="5217160" y="2067560"/>
                </a:cubicBezTo>
                <a:lnTo>
                  <a:pt x="101600" y="2067560"/>
                </a:lnTo>
                <a:cubicBezTo>
                  <a:pt x="45488" y="2067560"/>
                  <a:pt x="0" y="2022072"/>
                  <a:pt x="0" y="19659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59460" y="191516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8606" y="4167"/>
                </a:moveTo>
                <a:cubicBezTo>
                  <a:pt x="283131" y="7799"/>
                  <a:pt x="285750" y="13275"/>
                  <a:pt x="285750" y="19050"/>
                </a:cubicBezTo>
                <a:lnTo>
                  <a:pt x="285750" y="200025"/>
                </a:lnTo>
                <a:cubicBezTo>
                  <a:pt x="285750" y="226338"/>
                  <a:pt x="260152" y="247650"/>
                  <a:pt x="228600" y="247650"/>
                </a:cubicBezTo>
                <a:cubicBezTo>
                  <a:pt x="197048" y="247650"/>
                  <a:pt x="171450" y="226338"/>
                  <a:pt x="171450" y="200025"/>
                </a:cubicBezTo>
                <a:cubicBezTo>
                  <a:pt x="171450" y="173712"/>
                  <a:pt x="197048" y="152400"/>
                  <a:pt x="228600" y="152400"/>
                </a:cubicBezTo>
                <a:cubicBezTo>
                  <a:pt x="235268" y="152400"/>
                  <a:pt x="241697" y="153353"/>
                  <a:pt x="247650" y="155138"/>
                </a:cubicBezTo>
                <a:lnTo>
                  <a:pt x="247650" y="85665"/>
                </a:lnTo>
                <a:lnTo>
                  <a:pt x="114300" y="115312"/>
                </a:lnTo>
                <a:lnTo>
                  <a:pt x="114300" y="238125"/>
                </a:lnTo>
                <a:cubicBezTo>
                  <a:pt x="114300" y="264438"/>
                  <a:pt x="88702" y="285750"/>
                  <a:pt x="57150" y="285750"/>
                </a:cubicBezTo>
                <a:cubicBezTo>
                  <a:pt x="25598" y="285750"/>
                  <a:pt x="0" y="264438"/>
                  <a:pt x="0" y="238125"/>
                </a:cubicBezTo>
                <a:cubicBezTo>
                  <a:pt x="0" y="211812"/>
                  <a:pt x="25598" y="190500"/>
                  <a:pt x="57150" y="190500"/>
                </a:cubicBezTo>
                <a:cubicBezTo>
                  <a:pt x="63818" y="190500"/>
                  <a:pt x="70247" y="191453"/>
                  <a:pt x="76200" y="193238"/>
                </a:cubicBezTo>
                <a:lnTo>
                  <a:pt x="76200" y="57150"/>
                </a:lnTo>
                <a:cubicBezTo>
                  <a:pt x="76200" y="48220"/>
                  <a:pt x="82391" y="40481"/>
                  <a:pt x="91142" y="38576"/>
                </a:cubicBezTo>
                <a:lnTo>
                  <a:pt x="262592" y="476"/>
                </a:lnTo>
                <a:cubicBezTo>
                  <a:pt x="268248" y="-774"/>
                  <a:pt x="274141" y="595"/>
                  <a:pt x="278666" y="4227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7" name="Text 5"/>
          <p:cNvSpPr/>
          <p:nvPr/>
        </p:nvSpPr>
        <p:spPr>
          <a:xfrm>
            <a:off x="1254760" y="1889764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Tool Selection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6440" y="2402844"/>
            <a:ext cx="4899660" cy="1127760"/>
          </a:xfrm>
          <a:custGeom>
            <a:avLst/>
            <a:gdLst/>
            <a:ahLst/>
            <a:cxnLst/>
            <a:rect l="l" t="t" r="r" b="b"/>
            <a:pathLst>
              <a:path w="4899660" h="1127760">
                <a:moveTo>
                  <a:pt x="101600" y="0"/>
                </a:moveTo>
                <a:lnTo>
                  <a:pt x="4798060" y="0"/>
                </a:lnTo>
                <a:cubicBezTo>
                  <a:pt x="4854172" y="0"/>
                  <a:pt x="4899660" y="45488"/>
                  <a:pt x="4899660" y="101600"/>
                </a:cubicBezTo>
                <a:lnTo>
                  <a:pt x="4899660" y="1026160"/>
                </a:lnTo>
                <a:cubicBezTo>
                  <a:pt x="4899660" y="1082272"/>
                  <a:pt x="4854172" y="1127760"/>
                  <a:pt x="4798060" y="1127760"/>
                </a:cubicBezTo>
                <a:lnTo>
                  <a:pt x="101600" y="1127760"/>
                </a:lnTo>
                <a:cubicBezTo>
                  <a:pt x="45488" y="1127760"/>
                  <a:pt x="0" y="1082272"/>
                  <a:pt x="0" y="1026160"/>
                </a:cubicBezTo>
                <a:lnTo>
                  <a:pt x="0" y="101600"/>
                </a:lnTo>
                <a:cubicBezTo>
                  <a:pt x="0" y="45488"/>
                  <a:pt x="45488" y="0"/>
                  <a:pt x="101600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10160">
            <a:solidFill>
              <a:srgbClr val="A95C5C">
                <a:alpha val="30196"/>
              </a:srgbClr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34720" y="2611121"/>
            <a:ext cx="914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Suno AI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646454" y="2636521"/>
            <a:ext cx="774700" cy="304800"/>
          </a:xfrm>
          <a:custGeom>
            <a:avLst/>
            <a:gdLst/>
            <a:ahLst/>
            <a:cxnLst/>
            <a:rect l="l" t="t" r="r" b="b"/>
            <a:pathLst>
              <a:path w="774700" h="304800">
                <a:moveTo>
                  <a:pt x="50801" y="0"/>
                </a:moveTo>
                <a:lnTo>
                  <a:pt x="723899" y="0"/>
                </a:lnTo>
                <a:cubicBezTo>
                  <a:pt x="751956" y="0"/>
                  <a:pt x="774700" y="22744"/>
                  <a:pt x="774700" y="50801"/>
                </a:cubicBezTo>
                <a:lnTo>
                  <a:pt x="774700" y="253999"/>
                </a:lnTo>
                <a:cubicBezTo>
                  <a:pt x="774700" y="282056"/>
                  <a:pt x="751956" y="304800"/>
                  <a:pt x="7238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1" name="Text 9"/>
          <p:cNvSpPr/>
          <p:nvPr/>
        </p:nvSpPr>
        <p:spPr>
          <a:xfrm>
            <a:off x="4646454" y="2636521"/>
            <a:ext cx="850900" cy="3048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10000"/>
              </a:lnSpc>
            </a:pPr>
            <a:r>
              <a:rPr lang="en-US" sz="12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External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934720" y="3068321"/>
            <a:ext cx="457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 professional AI music generation tool that supports various styles and emotional expressions.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13080" y="3957322"/>
            <a:ext cx="5318760" cy="4671060"/>
          </a:xfrm>
          <a:custGeom>
            <a:avLst/>
            <a:gdLst/>
            <a:ahLst/>
            <a:cxnLst/>
            <a:rect l="l" t="t" r="r" b="b"/>
            <a:pathLst>
              <a:path w="5318760" h="4671060">
                <a:moveTo>
                  <a:pt x="101596" y="0"/>
                </a:moveTo>
                <a:lnTo>
                  <a:pt x="5217164" y="0"/>
                </a:lnTo>
                <a:cubicBezTo>
                  <a:pt x="5273274" y="0"/>
                  <a:pt x="5318760" y="45486"/>
                  <a:pt x="5318760" y="101596"/>
                </a:cubicBezTo>
                <a:lnTo>
                  <a:pt x="5318760" y="4569464"/>
                </a:lnTo>
                <a:cubicBezTo>
                  <a:pt x="5318760" y="4625574"/>
                  <a:pt x="5273274" y="4671060"/>
                  <a:pt x="5217164" y="4671060"/>
                </a:cubicBezTo>
                <a:lnTo>
                  <a:pt x="101596" y="4671060"/>
                </a:lnTo>
                <a:cubicBezTo>
                  <a:pt x="45486" y="4671060"/>
                  <a:pt x="0" y="4625574"/>
                  <a:pt x="0" y="4569464"/>
                </a:cubicBezTo>
                <a:lnTo>
                  <a:pt x="0" y="101596"/>
                </a:lnTo>
                <a:cubicBezTo>
                  <a:pt x="0" y="45523"/>
                  <a:pt x="45523" y="0"/>
                  <a:pt x="101596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46760" y="4241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03200" y="101600"/>
                </a:moveTo>
                <a:cubicBezTo>
                  <a:pt x="203200" y="101957"/>
                  <a:pt x="203200" y="102314"/>
                  <a:pt x="203200" y="102672"/>
                </a:cubicBezTo>
                <a:cubicBezTo>
                  <a:pt x="203041" y="117157"/>
                  <a:pt x="189865" y="127000"/>
                  <a:pt x="175379" y="127000"/>
                </a:cubicBezTo>
                <a:lnTo>
                  <a:pt x="136525" y="127000"/>
                </a:lnTo>
                <a:cubicBezTo>
                  <a:pt x="126008" y="127000"/>
                  <a:pt x="117475" y="135533"/>
                  <a:pt x="117475" y="146050"/>
                </a:cubicBezTo>
                <a:cubicBezTo>
                  <a:pt x="117475" y="147399"/>
                  <a:pt x="117634" y="148709"/>
                  <a:pt x="117872" y="149979"/>
                </a:cubicBezTo>
                <a:cubicBezTo>
                  <a:pt x="118705" y="154027"/>
                  <a:pt x="120452" y="157917"/>
                  <a:pt x="122158" y="161846"/>
                </a:cubicBezTo>
                <a:cubicBezTo>
                  <a:pt x="124579" y="167323"/>
                  <a:pt x="126960" y="172760"/>
                  <a:pt x="126960" y="178514"/>
                </a:cubicBezTo>
                <a:cubicBezTo>
                  <a:pt x="126960" y="191135"/>
                  <a:pt x="118388" y="202605"/>
                  <a:pt x="105767" y="203121"/>
                </a:cubicBezTo>
                <a:cubicBezTo>
                  <a:pt x="104378" y="203160"/>
                  <a:pt x="102989" y="203200"/>
                  <a:pt x="101560" y="203200"/>
                </a:cubicBezTo>
                <a:cubicBezTo>
                  <a:pt x="45442" y="203200"/>
                  <a:pt x="-40" y="157718"/>
                  <a:pt x="-40" y="101600"/>
                </a:cubicBezTo>
                <a:cubicBezTo>
                  <a:pt x="-40" y="45482"/>
                  <a:pt x="45482" y="0"/>
                  <a:pt x="101600" y="0"/>
                </a:cubicBezTo>
                <a:cubicBezTo>
                  <a:pt x="157718" y="0"/>
                  <a:pt x="203200" y="45482"/>
                  <a:pt x="203200" y="101600"/>
                </a:cubicBezTo>
                <a:close/>
                <a:moveTo>
                  <a:pt x="50800" y="114300"/>
                </a:moveTo>
                <a:cubicBezTo>
                  <a:pt x="50800" y="107291"/>
                  <a:pt x="45109" y="101600"/>
                  <a:pt x="38100" y="101600"/>
                </a:cubicBezTo>
                <a:cubicBezTo>
                  <a:pt x="31091" y="101600"/>
                  <a:pt x="25400" y="107291"/>
                  <a:pt x="25400" y="114300"/>
                </a:cubicBezTo>
                <a:cubicBezTo>
                  <a:pt x="25400" y="121309"/>
                  <a:pt x="31091" y="127000"/>
                  <a:pt x="38100" y="127000"/>
                </a:cubicBezTo>
                <a:cubicBezTo>
                  <a:pt x="45109" y="127000"/>
                  <a:pt x="50800" y="121309"/>
                  <a:pt x="50800" y="114300"/>
                </a:cubicBezTo>
                <a:close/>
                <a:moveTo>
                  <a:pt x="50800" y="76200"/>
                </a:moveTo>
                <a:cubicBezTo>
                  <a:pt x="57809" y="76200"/>
                  <a:pt x="63500" y="70509"/>
                  <a:pt x="63500" y="63500"/>
                </a:cubicBezTo>
                <a:cubicBezTo>
                  <a:pt x="63500" y="56491"/>
                  <a:pt x="57809" y="50800"/>
                  <a:pt x="50800" y="50800"/>
                </a:cubicBezTo>
                <a:cubicBezTo>
                  <a:pt x="43791" y="50800"/>
                  <a:pt x="38100" y="56491"/>
                  <a:pt x="38100" y="63500"/>
                </a:cubicBezTo>
                <a:cubicBezTo>
                  <a:pt x="38100" y="70509"/>
                  <a:pt x="43791" y="76200"/>
                  <a:pt x="50800" y="76200"/>
                </a:cubicBezTo>
                <a:close/>
                <a:moveTo>
                  <a:pt x="114300" y="38100"/>
                </a:moveTo>
                <a:cubicBezTo>
                  <a:pt x="114300" y="31091"/>
                  <a:pt x="108609" y="25400"/>
                  <a:pt x="101600" y="25400"/>
                </a:cubicBezTo>
                <a:cubicBezTo>
                  <a:pt x="94591" y="25400"/>
                  <a:pt x="88900" y="31091"/>
                  <a:pt x="88900" y="38100"/>
                </a:cubicBezTo>
                <a:cubicBezTo>
                  <a:pt x="88900" y="45109"/>
                  <a:pt x="94591" y="50800"/>
                  <a:pt x="101600" y="50800"/>
                </a:cubicBezTo>
                <a:cubicBezTo>
                  <a:pt x="108609" y="50800"/>
                  <a:pt x="114300" y="45109"/>
                  <a:pt x="114300" y="38100"/>
                </a:cubicBezTo>
                <a:close/>
                <a:moveTo>
                  <a:pt x="152400" y="76200"/>
                </a:moveTo>
                <a:cubicBezTo>
                  <a:pt x="159409" y="76200"/>
                  <a:pt x="165100" y="70509"/>
                  <a:pt x="165100" y="63500"/>
                </a:cubicBezTo>
                <a:cubicBezTo>
                  <a:pt x="165100" y="56491"/>
                  <a:pt x="159409" y="50800"/>
                  <a:pt x="152400" y="50800"/>
                </a:cubicBezTo>
                <a:cubicBezTo>
                  <a:pt x="145391" y="50800"/>
                  <a:pt x="139700" y="56491"/>
                  <a:pt x="139700" y="63500"/>
                </a:cubicBezTo>
                <a:cubicBezTo>
                  <a:pt x="139700" y="70509"/>
                  <a:pt x="145391" y="76200"/>
                  <a:pt x="152400" y="7620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5" name="Text 13"/>
          <p:cNvSpPr/>
          <p:nvPr/>
        </p:nvSpPr>
        <p:spPr>
          <a:xfrm>
            <a:off x="1076960" y="4165600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Creative Ideas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1360" y="4937760"/>
            <a:ext cx="5003800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6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Through different musical styles, the characters' states of mind and themes at different stages of their lives are interpreted.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156960" y="1686560"/>
            <a:ext cx="9583420" cy="3360420"/>
          </a:xfrm>
          <a:custGeom>
            <a:avLst/>
            <a:gdLst/>
            <a:ahLst/>
            <a:cxnLst/>
            <a:rect l="l" t="t" r="r" b="b"/>
            <a:pathLst>
              <a:path w="9583420" h="3360420">
                <a:moveTo>
                  <a:pt x="101585" y="0"/>
                </a:moveTo>
                <a:lnTo>
                  <a:pt x="9481835" y="0"/>
                </a:lnTo>
                <a:cubicBezTo>
                  <a:pt x="9537939" y="0"/>
                  <a:pt x="9583420" y="45481"/>
                  <a:pt x="9583420" y="101585"/>
                </a:cubicBezTo>
                <a:lnTo>
                  <a:pt x="9583420" y="3258835"/>
                </a:lnTo>
                <a:cubicBezTo>
                  <a:pt x="9583420" y="3314939"/>
                  <a:pt x="9537939" y="3360420"/>
                  <a:pt x="9481835" y="3360420"/>
                </a:cubicBezTo>
                <a:lnTo>
                  <a:pt x="101585" y="3360420"/>
                </a:lnTo>
                <a:cubicBezTo>
                  <a:pt x="45481" y="3360420"/>
                  <a:pt x="0" y="3314939"/>
                  <a:pt x="0" y="3258835"/>
                </a:cubicBezTo>
                <a:lnTo>
                  <a:pt x="0" y="101585"/>
                </a:lnTo>
                <a:cubicBezTo>
                  <a:pt x="0" y="45481"/>
                  <a:pt x="45481" y="0"/>
                  <a:pt x="101585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20320">
            <a:solidFill>
              <a:srgbClr val="A95C5C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6471920" y="20902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14313"/>
                </a:moveTo>
                <a:cubicBezTo>
                  <a:pt x="177358" y="214313"/>
                  <a:pt x="166688" y="203642"/>
                  <a:pt x="166688" y="190500"/>
                </a:cubicBezTo>
                <a:cubicBezTo>
                  <a:pt x="166688" y="177358"/>
                  <a:pt x="177358" y="166688"/>
                  <a:pt x="190500" y="166688"/>
                </a:cubicBezTo>
                <a:cubicBezTo>
                  <a:pt x="203642" y="166688"/>
                  <a:pt x="214313" y="177358"/>
                  <a:pt x="214313" y="190500"/>
                </a:cubicBezTo>
                <a:cubicBezTo>
                  <a:pt x="214313" y="203642"/>
                  <a:pt x="203642" y="214313"/>
                  <a:pt x="190500" y="214313"/>
                </a:cubicBezTo>
                <a:close/>
                <a:moveTo>
                  <a:pt x="119063" y="190500"/>
                </a:moveTo>
                <a:cubicBezTo>
                  <a:pt x="119063" y="229927"/>
                  <a:pt x="151073" y="261938"/>
                  <a:pt x="190500" y="261938"/>
                </a:cubicBezTo>
                <a:cubicBezTo>
                  <a:pt x="229927" y="261938"/>
                  <a:pt x="261938" y="229927"/>
                  <a:pt x="261938" y="190500"/>
                </a:cubicBezTo>
                <a:cubicBezTo>
                  <a:pt x="261938" y="151073"/>
                  <a:pt x="229927" y="119063"/>
                  <a:pt x="190500" y="119063"/>
                </a:cubicBezTo>
                <a:cubicBezTo>
                  <a:pt x="151073" y="119063"/>
                  <a:pt x="119063" y="151073"/>
                  <a:pt x="119063" y="190500"/>
                </a:cubicBezTo>
                <a:close/>
                <a:moveTo>
                  <a:pt x="77391" y="178594"/>
                </a:moveTo>
                <a:cubicBezTo>
                  <a:pt x="77391" y="154484"/>
                  <a:pt x="89520" y="129034"/>
                  <a:pt x="109240" y="109240"/>
                </a:cubicBezTo>
                <a:cubicBezTo>
                  <a:pt x="128960" y="89446"/>
                  <a:pt x="154484" y="77391"/>
                  <a:pt x="178594" y="77391"/>
                </a:cubicBezTo>
                <a:cubicBezTo>
                  <a:pt x="188491" y="77391"/>
                  <a:pt x="196453" y="69428"/>
                  <a:pt x="196453" y="59531"/>
                </a:cubicBezTo>
                <a:cubicBezTo>
                  <a:pt x="196453" y="49634"/>
                  <a:pt x="188491" y="41672"/>
                  <a:pt x="178594" y="41672"/>
                </a:cubicBezTo>
                <a:cubicBezTo>
                  <a:pt x="142949" y="41672"/>
                  <a:pt x="108868" y="59159"/>
                  <a:pt x="84013" y="84013"/>
                </a:cubicBezTo>
                <a:cubicBezTo>
                  <a:pt x="59159" y="108868"/>
                  <a:pt x="41672" y="142949"/>
                  <a:pt x="41672" y="178594"/>
                </a:cubicBezTo>
                <a:cubicBezTo>
                  <a:pt x="41672" y="188491"/>
                  <a:pt x="49634" y="196453"/>
                  <a:pt x="59531" y="196453"/>
                </a:cubicBezTo>
                <a:cubicBezTo>
                  <a:pt x="69428" y="196453"/>
                  <a:pt x="77391" y="188491"/>
                  <a:pt x="77391" y="178594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9" name="Text 17"/>
          <p:cNvSpPr/>
          <p:nvPr/>
        </p:nvSpPr>
        <p:spPr>
          <a:xfrm>
            <a:off x="7049770" y="1950721"/>
            <a:ext cx="2590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wind called "Rebirth"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7049770" y="2509360"/>
            <a:ext cx="2527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Ballad of the Wanderer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5048230" y="20902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40122" y="109463"/>
                </a:moveTo>
                <a:cubicBezTo>
                  <a:pt x="134466" y="112588"/>
                  <a:pt x="130969" y="118616"/>
                  <a:pt x="130969" y="125016"/>
                </a:cubicBezTo>
                <a:lnTo>
                  <a:pt x="130969" y="255984"/>
                </a:lnTo>
                <a:cubicBezTo>
                  <a:pt x="130969" y="262458"/>
                  <a:pt x="134466" y="268412"/>
                  <a:pt x="140122" y="271537"/>
                </a:cubicBezTo>
                <a:cubicBezTo>
                  <a:pt x="145777" y="274662"/>
                  <a:pt x="152623" y="274588"/>
                  <a:pt x="158204" y="271165"/>
                </a:cubicBezTo>
                <a:lnTo>
                  <a:pt x="265361" y="205680"/>
                </a:lnTo>
                <a:cubicBezTo>
                  <a:pt x="270644" y="202406"/>
                  <a:pt x="273918" y="196676"/>
                  <a:pt x="273918" y="190426"/>
                </a:cubicBezTo>
                <a:cubicBezTo>
                  <a:pt x="273918" y="184175"/>
                  <a:pt x="270644" y="178445"/>
                  <a:pt x="265361" y="175171"/>
                </a:cubicBezTo>
                <a:lnTo>
                  <a:pt x="158204" y="109686"/>
                </a:lnTo>
                <a:cubicBezTo>
                  <a:pt x="152698" y="106338"/>
                  <a:pt x="145777" y="106189"/>
                  <a:pt x="140122" y="109314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2" name="Text 20"/>
          <p:cNvSpPr/>
          <p:nvPr/>
        </p:nvSpPr>
        <p:spPr>
          <a:xfrm>
            <a:off x="6421120" y="2763360"/>
            <a:ext cx="452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Style tags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6421120" y="3169760"/>
            <a:ext cx="762000" cy="355600"/>
          </a:xfrm>
          <a:custGeom>
            <a:avLst/>
            <a:gdLst/>
            <a:ahLst/>
            <a:cxnLst/>
            <a:rect l="l" t="t" r="r" b="b"/>
            <a:pathLst>
              <a:path w="762000" h="355600">
                <a:moveTo>
                  <a:pt x="50801" y="0"/>
                </a:moveTo>
                <a:lnTo>
                  <a:pt x="711199" y="0"/>
                </a:lnTo>
                <a:cubicBezTo>
                  <a:pt x="739256" y="0"/>
                  <a:pt x="762000" y="22744"/>
                  <a:pt x="762000" y="50801"/>
                </a:cubicBezTo>
                <a:lnTo>
                  <a:pt x="762000" y="304799"/>
                </a:lnTo>
                <a:cubicBezTo>
                  <a:pt x="762000" y="332856"/>
                  <a:pt x="739256" y="355600"/>
                  <a:pt x="7111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95C5C">
              <a:alpha val="30196"/>
            </a:srgbClr>
          </a:solidFill>
        </p:spPr>
      </p:sp>
      <p:sp>
        <p:nvSpPr>
          <p:cNvPr id="24" name="Text 22"/>
          <p:cNvSpPr/>
          <p:nvPr/>
        </p:nvSpPr>
        <p:spPr>
          <a:xfrm>
            <a:off x="6421120" y="3169760"/>
            <a:ext cx="8509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J-Rock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7285990" y="3169760"/>
            <a:ext cx="1168400" cy="355600"/>
          </a:xfrm>
          <a:custGeom>
            <a:avLst/>
            <a:gdLst/>
            <a:ahLst/>
            <a:cxnLst/>
            <a:rect l="l" t="t" r="r" b="b"/>
            <a:pathLst>
              <a:path w="1168400" h="355600">
                <a:moveTo>
                  <a:pt x="50801" y="0"/>
                </a:moveTo>
                <a:lnTo>
                  <a:pt x="1117599" y="0"/>
                </a:lnTo>
                <a:cubicBezTo>
                  <a:pt x="1145656" y="0"/>
                  <a:pt x="1168400" y="22744"/>
                  <a:pt x="1168400" y="50801"/>
                </a:cubicBezTo>
                <a:lnTo>
                  <a:pt x="1168400" y="304799"/>
                </a:lnTo>
                <a:cubicBezTo>
                  <a:pt x="1168400" y="332856"/>
                  <a:pt x="1145656" y="355600"/>
                  <a:pt x="11175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95C5C">
              <a:alpha val="30196"/>
            </a:srgbClr>
          </a:solidFill>
        </p:spPr>
      </p:sp>
      <p:sp>
        <p:nvSpPr>
          <p:cNvPr id="26" name="Text 24"/>
          <p:cNvSpPr/>
          <p:nvPr/>
        </p:nvSpPr>
        <p:spPr>
          <a:xfrm>
            <a:off x="7285990" y="3169760"/>
            <a:ext cx="12573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Fast Tempo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554879" y="3169760"/>
            <a:ext cx="1879600" cy="355600"/>
          </a:xfrm>
          <a:custGeom>
            <a:avLst/>
            <a:gdLst/>
            <a:ahLst/>
            <a:cxnLst/>
            <a:rect l="l" t="t" r="r" b="b"/>
            <a:pathLst>
              <a:path w="1879600" h="355600">
                <a:moveTo>
                  <a:pt x="50801" y="0"/>
                </a:moveTo>
                <a:lnTo>
                  <a:pt x="1828799" y="0"/>
                </a:lnTo>
                <a:cubicBezTo>
                  <a:pt x="1856856" y="0"/>
                  <a:pt x="1879600" y="22744"/>
                  <a:pt x="1879600" y="50801"/>
                </a:cubicBezTo>
                <a:lnTo>
                  <a:pt x="1879600" y="304799"/>
                </a:lnTo>
                <a:cubicBezTo>
                  <a:pt x="1879600" y="332856"/>
                  <a:pt x="1856856" y="355600"/>
                  <a:pt x="1828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95C5C">
              <a:alpha val="30196"/>
            </a:srgbClr>
          </a:solidFill>
        </p:spPr>
      </p:sp>
      <p:sp>
        <p:nvSpPr>
          <p:cNvPr id="28" name="Text 26"/>
          <p:cNvSpPr/>
          <p:nvPr/>
        </p:nvSpPr>
        <p:spPr>
          <a:xfrm>
            <a:off x="8554879" y="3169760"/>
            <a:ext cx="19685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Traditional Japanese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421120" y="3626960"/>
            <a:ext cx="1143000" cy="355600"/>
          </a:xfrm>
          <a:custGeom>
            <a:avLst/>
            <a:gdLst/>
            <a:ahLst/>
            <a:cxnLst/>
            <a:rect l="l" t="t" r="r" b="b"/>
            <a:pathLst>
              <a:path w="1143000" h="355600">
                <a:moveTo>
                  <a:pt x="50801" y="0"/>
                </a:moveTo>
                <a:lnTo>
                  <a:pt x="1092199" y="0"/>
                </a:lnTo>
                <a:cubicBezTo>
                  <a:pt x="1120256" y="0"/>
                  <a:pt x="1143000" y="22744"/>
                  <a:pt x="1143000" y="50801"/>
                </a:cubicBezTo>
                <a:lnTo>
                  <a:pt x="1143000" y="304799"/>
                </a:lnTo>
                <a:cubicBezTo>
                  <a:pt x="1143000" y="332856"/>
                  <a:pt x="1120256" y="355600"/>
                  <a:pt x="10921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95C5C">
              <a:alpha val="30196"/>
            </a:srgbClr>
          </a:solidFill>
        </p:spPr>
      </p:sp>
      <p:sp>
        <p:nvSpPr>
          <p:cNvPr id="30" name="Text 28"/>
          <p:cNvSpPr/>
          <p:nvPr/>
        </p:nvSpPr>
        <p:spPr>
          <a:xfrm>
            <a:off x="6421120" y="3626960"/>
            <a:ext cx="12319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Shakuhachi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60164" y="3626960"/>
            <a:ext cx="1358900" cy="355600"/>
          </a:xfrm>
          <a:custGeom>
            <a:avLst/>
            <a:gdLst/>
            <a:ahLst/>
            <a:cxnLst/>
            <a:rect l="l" t="t" r="r" b="b"/>
            <a:pathLst>
              <a:path w="1358900" h="355600">
                <a:moveTo>
                  <a:pt x="50801" y="0"/>
                </a:moveTo>
                <a:lnTo>
                  <a:pt x="1308099" y="0"/>
                </a:lnTo>
                <a:cubicBezTo>
                  <a:pt x="1336156" y="0"/>
                  <a:pt x="1358900" y="22744"/>
                  <a:pt x="1358900" y="50801"/>
                </a:cubicBezTo>
                <a:lnTo>
                  <a:pt x="1358900" y="304799"/>
                </a:lnTo>
                <a:cubicBezTo>
                  <a:pt x="1358900" y="332856"/>
                  <a:pt x="1336156" y="355600"/>
                  <a:pt x="13080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95C5C">
              <a:alpha val="30196"/>
            </a:srgbClr>
          </a:solidFill>
        </p:spPr>
      </p:sp>
      <p:sp>
        <p:nvSpPr>
          <p:cNvPr id="32" name="Text 30"/>
          <p:cNvSpPr/>
          <p:nvPr/>
        </p:nvSpPr>
        <p:spPr>
          <a:xfrm>
            <a:off x="7660164" y="3626960"/>
            <a:ext cx="14478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Electric Guitar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123997" y="3626960"/>
            <a:ext cx="1016000" cy="355600"/>
          </a:xfrm>
          <a:custGeom>
            <a:avLst/>
            <a:gdLst/>
            <a:ahLst/>
            <a:cxnLst/>
            <a:rect l="l" t="t" r="r" b="b"/>
            <a:pathLst>
              <a:path w="1016000" h="355600">
                <a:moveTo>
                  <a:pt x="50801" y="0"/>
                </a:moveTo>
                <a:lnTo>
                  <a:pt x="965199" y="0"/>
                </a:lnTo>
                <a:cubicBezTo>
                  <a:pt x="993256" y="0"/>
                  <a:pt x="1016000" y="22744"/>
                  <a:pt x="1016000" y="50801"/>
                </a:cubicBezTo>
                <a:lnTo>
                  <a:pt x="1016000" y="304799"/>
                </a:lnTo>
                <a:cubicBezTo>
                  <a:pt x="1016000" y="332856"/>
                  <a:pt x="993256" y="355600"/>
                  <a:pt x="9651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A95C5C">
              <a:alpha val="30196"/>
            </a:srgbClr>
          </a:solidFill>
        </p:spPr>
      </p:sp>
      <p:sp>
        <p:nvSpPr>
          <p:cNvPr id="34" name="Text 32"/>
          <p:cNvSpPr/>
          <p:nvPr/>
        </p:nvSpPr>
        <p:spPr>
          <a:xfrm>
            <a:off x="9123997" y="3626960"/>
            <a:ext cx="11049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Emotional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049000" y="2763360"/>
            <a:ext cx="452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Theme Interpretation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1049000" y="3505040"/>
            <a:ext cx="4521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Symbolizing the severing of the past and freedom, corresponding to the rebirth state of a character after obtaining the Vision of the Wind element.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156960" y="5267960"/>
            <a:ext cx="9583420" cy="3360420"/>
          </a:xfrm>
          <a:custGeom>
            <a:avLst/>
            <a:gdLst/>
            <a:ahLst/>
            <a:cxnLst/>
            <a:rect l="l" t="t" r="r" b="b"/>
            <a:pathLst>
              <a:path w="9583420" h="3360420">
                <a:moveTo>
                  <a:pt x="101585" y="0"/>
                </a:moveTo>
                <a:lnTo>
                  <a:pt x="9481835" y="0"/>
                </a:lnTo>
                <a:cubicBezTo>
                  <a:pt x="9537939" y="0"/>
                  <a:pt x="9583420" y="45481"/>
                  <a:pt x="9583420" y="101585"/>
                </a:cubicBezTo>
                <a:lnTo>
                  <a:pt x="9583420" y="3258835"/>
                </a:lnTo>
                <a:cubicBezTo>
                  <a:pt x="9583420" y="3314939"/>
                  <a:pt x="9537939" y="3360420"/>
                  <a:pt x="9481835" y="3360420"/>
                </a:cubicBezTo>
                <a:lnTo>
                  <a:pt x="101585" y="3360420"/>
                </a:lnTo>
                <a:cubicBezTo>
                  <a:pt x="45481" y="3360420"/>
                  <a:pt x="0" y="3314939"/>
                  <a:pt x="0" y="3258835"/>
                </a:cubicBezTo>
                <a:lnTo>
                  <a:pt x="0" y="101585"/>
                </a:lnTo>
                <a:cubicBezTo>
                  <a:pt x="0" y="45481"/>
                  <a:pt x="45481" y="0"/>
                  <a:pt x="101585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20320">
            <a:solidFill>
              <a:srgbClr val="4A5C6A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471920" y="56716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90500" y="214313"/>
                </a:moveTo>
                <a:cubicBezTo>
                  <a:pt x="177358" y="214313"/>
                  <a:pt x="166688" y="203642"/>
                  <a:pt x="166688" y="190500"/>
                </a:cubicBezTo>
                <a:cubicBezTo>
                  <a:pt x="166688" y="177358"/>
                  <a:pt x="177358" y="166688"/>
                  <a:pt x="190500" y="166688"/>
                </a:cubicBezTo>
                <a:cubicBezTo>
                  <a:pt x="203642" y="166688"/>
                  <a:pt x="214313" y="177358"/>
                  <a:pt x="214313" y="190500"/>
                </a:cubicBezTo>
                <a:cubicBezTo>
                  <a:pt x="214313" y="203642"/>
                  <a:pt x="203642" y="214313"/>
                  <a:pt x="190500" y="214313"/>
                </a:cubicBezTo>
                <a:close/>
                <a:moveTo>
                  <a:pt x="119063" y="190500"/>
                </a:moveTo>
                <a:cubicBezTo>
                  <a:pt x="119063" y="229927"/>
                  <a:pt x="151073" y="261938"/>
                  <a:pt x="190500" y="261938"/>
                </a:cubicBezTo>
                <a:cubicBezTo>
                  <a:pt x="229927" y="261938"/>
                  <a:pt x="261938" y="229927"/>
                  <a:pt x="261938" y="190500"/>
                </a:cubicBezTo>
                <a:cubicBezTo>
                  <a:pt x="261938" y="151073"/>
                  <a:pt x="229927" y="119063"/>
                  <a:pt x="190500" y="119063"/>
                </a:cubicBezTo>
                <a:cubicBezTo>
                  <a:pt x="151073" y="119063"/>
                  <a:pt x="119063" y="151073"/>
                  <a:pt x="119063" y="190500"/>
                </a:cubicBezTo>
                <a:close/>
                <a:moveTo>
                  <a:pt x="77391" y="178594"/>
                </a:moveTo>
                <a:cubicBezTo>
                  <a:pt x="77391" y="154484"/>
                  <a:pt x="89520" y="129034"/>
                  <a:pt x="109240" y="109240"/>
                </a:cubicBezTo>
                <a:cubicBezTo>
                  <a:pt x="128960" y="89446"/>
                  <a:pt x="154484" y="77391"/>
                  <a:pt x="178594" y="77391"/>
                </a:cubicBezTo>
                <a:cubicBezTo>
                  <a:pt x="188491" y="77391"/>
                  <a:pt x="196453" y="69428"/>
                  <a:pt x="196453" y="59531"/>
                </a:cubicBezTo>
                <a:cubicBezTo>
                  <a:pt x="196453" y="49634"/>
                  <a:pt x="188491" y="41672"/>
                  <a:pt x="178594" y="41672"/>
                </a:cubicBezTo>
                <a:cubicBezTo>
                  <a:pt x="142949" y="41672"/>
                  <a:pt x="108868" y="59159"/>
                  <a:pt x="84013" y="84013"/>
                </a:cubicBezTo>
                <a:cubicBezTo>
                  <a:pt x="59159" y="108868"/>
                  <a:pt x="41672" y="142949"/>
                  <a:pt x="41672" y="178594"/>
                </a:cubicBezTo>
                <a:cubicBezTo>
                  <a:pt x="41672" y="188491"/>
                  <a:pt x="49634" y="196453"/>
                  <a:pt x="59531" y="196453"/>
                </a:cubicBezTo>
                <a:cubicBezTo>
                  <a:pt x="69428" y="196453"/>
                  <a:pt x="77391" y="188491"/>
                  <a:pt x="77391" y="178594"/>
                </a:cubicBezTo>
                <a:close/>
              </a:path>
            </a:pathLst>
          </a:custGeom>
          <a:solidFill>
            <a:srgbClr val="4A5C6A"/>
          </a:solidFill>
        </p:spPr>
      </p:sp>
      <p:sp>
        <p:nvSpPr>
          <p:cNvPr id="39" name="Text 37"/>
          <p:cNvSpPr/>
          <p:nvPr/>
        </p:nvSpPr>
        <p:spPr>
          <a:xfrm>
            <a:off x="7049770" y="5532121"/>
            <a:ext cx="3149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False God's Echo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049770" y="5938360"/>
            <a:ext cx="308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Echoes of the False God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5048230" y="567166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140122" y="109463"/>
                </a:moveTo>
                <a:cubicBezTo>
                  <a:pt x="134466" y="112588"/>
                  <a:pt x="130969" y="118616"/>
                  <a:pt x="130969" y="125016"/>
                </a:cubicBezTo>
                <a:lnTo>
                  <a:pt x="130969" y="255984"/>
                </a:lnTo>
                <a:cubicBezTo>
                  <a:pt x="130969" y="262458"/>
                  <a:pt x="134466" y="268412"/>
                  <a:pt x="140122" y="271537"/>
                </a:cubicBezTo>
                <a:cubicBezTo>
                  <a:pt x="145777" y="274662"/>
                  <a:pt x="152623" y="274588"/>
                  <a:pt x="158204" y="271165"/>
                </a:cubicBezTo>
                <a:lnTo>
                  <a:pt x="265361" y="205680"/>
                </a:lnTo>
                <a:cubicBezTo>
                  <a:pt x="270644" y="202406"/>
                  <a:pt x="273918" y="196676"/>
                  <a:pt x="273918" y="190426"/>
                </a:cubicBezTo>
                <a:cubicBezTo>
                  <a:pt x="273918" y="184175"/>
                  <a:pt x="270644" y="178445"/>
                  <a:pt x="265361" y="175171"/>
                </a:cubicBezTo>
                <a:lnTo>
                  <a:pt x="158204" y="109686"/>
                </a:lnTo>
                <a:cubicBezTo>
                  <a:pt x="152698" y="106338"/>
                  <a:pt x="145777" y="106189"/>
                  <a:pt x="140122" y="109314"/>
                </a:cubicBezTo>
                <a:close/>
              </a:path>
            </a:pathLst>
          </a:custGeom>
          <a:solidFill>
            <a:srgbClr val="4A5C6A"/>
          </a:solidFill>
        </p:spPr>
      </p:sp>
      <p:sp>
        <p:nvSpPr>
          <p:cNvPr id="42" name="Text 40"/>
          <p:cNvSpPr/>
          <p:nvPr/>
        </p:nvSpPr>
        <p:spPr>
          <a:xfrm>
            <a:off x="6421120" y="6344760"/>
            <a:ext cx="452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Style tags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6421120" y="6751160"/>
            <a:ext cx="1460500" cy="355600"/>
          </a:xfrm>
          <a:custGeom>
            <a:avLst/>
            <a:gdLst/>
            <a:ahLst/>
            <a:cxnLst/>
            <a:rect l="l" t="t" r="r" b="b"/>
            <a:pathLst>
              <a:path w="1460500" h="355600">
                <a:moveTo>
                  <a:pt x="50801" y="0"/>
                </a:moveTo>
                <a:lnTo>
                  <a:pt x="1409699" y="0"/>
                </a:lnTo>
                <a:cubicBezTo>
                  <a:pt x="1437756" y="0"/>
                  <a:pt x="1460500" y="22744"/>
                  <a:pt x="1460500" y="50801"/>
                </a:cubicBezTo>
                <a:lnTo>
                  <a:pt x="1460500" y="304799"/>
                </a:lnTo>
                <a:cubicBezTo>
                  <a:pt x="1460500" y="332856"/>
                  <a:pt x="1437756" y="355600"/>
                  <a:pt x="14096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44" name="Text 42"/>
          <p:cNvSpPr/>
          <p:nvPr/>
        </p:nvSpPr>
        <p:spPr>
          <a:xfrm>
            <a:off x="6421120" y="6751160"/>
            <a:ext cx="15494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Industrial Metal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7979410" y="6751160"/>
            <a:ext cx="889000" cy="355600"/>
          </a:xfrm>
          <a:custGeom>
            <a:avLst/>
            <a:gdLst/>
            <a:ahLst/>
            <a:cxnLst/>
            <a:rect l="l" t="t" r="r" b="b"/>
            <a:pathLst>
              <a:path w="889000" h="355600">
                <a:moveTo>
                  <a:pt x="50801" y="0"/>
                </a:moveTo>
                <a:lnTo>
                  <a:pt x="838199" y="0"/>
                </a:lnTo>
                <a:cubicBezTo>
                  <a:pt x="866256" y="0"/>
                  <a:pt x="889000" y="22744"/>
                  <a:pt x="889000" y="50801"/>
                </a:cubicBezTo>
                <a:lnTo>
                  <a:pt x="889000" y="304799"/>
                </a:lnTo>
                <a:cubicBezTo>
                  <a:pt x="889000" y="332856"/>
                  <a:pt x="866256" y="355600"/>
                  <a:pt x="8381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46" name="Text 44"/>
          <p:cNvSpPr/>
          <p:nvPr/>
        </p:nvSpPr>
        <p:spPr>
          <a:xfrm>
            <a:off x="7979410" y="6751160"/>
            <a:ext cx="9779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Dubstep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8975408" y="6751160"/>
            <a:ext cx="1447800" cy="355600"/>
          </a:xfrm>
          <a:custGeom>
            <a:avLst/>
            <a:gdLst/>
            <a:ahLst/>
            <a:cxnLst/>
            <a:rect l="l" t="t" r="r" b="b"/>
            <a:pathLst>
              <a:path w="1447800" h="355600">
                <a:moveTo>
                  <a:pt x="50801" y="0"/>
                </a:moveTo>
                <a:lnTo>
                  <a:pt x="1396999" y="0"/>
                </a:lnTo>
                <a:cubicBezTo>
                  <a:pt x="1425056" y="0"/>
                  <a:pt x="1447800" y="22744"/>
                  <a:pt x="1447800" y="50801"/>
                </a:cubicBezTo>
                <a:lnTo>
                  <a:pt x="1447800" y="304799"/>
                </a:lnTo>
                <a:cubicBezTo>
                  <a:pt x="1447800" y="332856"/>
                  <a:pt x="1425056" y="355600"/>
                  <a:pt x="13969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48" name="Text 46"/>
          <p:cNvSpPr/>
          <p:nvPr/>
        </p:nvSpPr>
        <p:spPr>
          <a:xfrm>
            <a:off x="8975408" y="6751160"/>
            <a:ext cx="15367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Dark Electronic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6421120" y="7208360"/>
            <a:ext cx="1498600" cy="355600"/>
          </a:xfrm>
          <a:custGeom>
            <a:avLst/>
            <a:gdLst/>
            <a:ahLst/>
            <a:cxnLst/>
            <a:rect l="l" t="t" r="r" b="b"/>
            <a:pathLst>
              <a:path w="1498600" h="355600">
                <a:moveTo>
                  <a:pt x="50801" y="0"/>
                </a:moveTo>
                <a:lnTo>
                  <a:pt x="1447799" y="0"/>
                </a:lnTo>
                <a:cubicBezTo>
                  <a:pt x="1475856" y="0"/>
                  <a:pt x="1498600" y="22744"/>
                  <a:pt x="1498600" y="50801"/>
                </a:cubicBezTo>
                <a:lnTo>
                  <a:pt x="1498600" y="304799"/>
                </a:lnTo>
                <a:cubicBezTo>
                  <a:pt x="1498600" y="332856"/>
                  <a:pt x="1475856" y="355600"/>
                  <a:pt x="14477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50" name="Text 48"/>
          <p:cNvSpPr/>
          <p:nvPr/>
        </p:nvSpPr>
        <p:spPr>
          <a:xfrm>
            <a:off x="6421120" y="7208360"/>
            <a:ext cx="15875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Operatic Vocals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017669" y="7208360"/>
            <a:ext cx="1130300" cy="355600"/>
          </a:xfrm>
          <a:custGeom>
            <a:avLst/>
            <a:gdLst/>
            <a:ahLst/>
            <a:cxnLst/>
            <a:rect l="l" t="t" r="r" b="b"/>
            <a:pathLst>
              <a:path w="1130300" h="355600">
                <a:moveTo>
                  <a:pt x="50801" y="0"/>
                </a:moveTo>
                <a:lnTo>
                  <a:pt x="1079499" y="0"/>
                </a:lnTo>
                <a:cubicBezTo>
                  <a:pt x="1107556" y="0"/>
                  <a:pt x="1130300" y="22744"/>
                  <a:pt x="1130300" y="50801"/>
                </a:cubicBezTo>
                <a:lnTo>
                  <a:pt x="1130300" y="304799"/>
                </a:lnTo>
                <a:cubicBezTo>
                  <a:pt x="1130300" y="332856"/>
                  <a:pt x="1107556" y="355600"/>
                  <a:pt x="10794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52" name="Text 50"/>
          <p:cNvSpPr/>
          <p:nvPr/>
        </p:nvSpPr>
        <p:spPr>
          <a:xfrm>
            <a:off x="8017669" y="7208360"/>
            <a:ext cx="12192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Heavy Bass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9254808" y="7208360"/>
            <a:ext cx="1092200" cy="355600"/>
          </a:xfrm>
          <a:custGeom>
            <a:avLst/>
            <a:gdLst/>
            <a:ahLst/>
            <a:cxnLst/>
            <a:rect l="l" t="t" r="r" b="b"/>
            <a:pathLst>
              <a:path w="1092200" h="355600">
                <a:moveTo>
                  <a:pt x="50801" y="0"/>
                </a:moveTo>
                <a:lnTo>
                  <a:pt x="1041399" y="0"/>
                </a:lnTo>
                <a:cubicBezTo>
                  <a:pt x="1069456" y="0"/>
                  <a:pt x="1092200" y="22744"/>
                  <a:pt x="1092200" y="50801"/>
                </a:cubicBezTo>
                <a:lnTo>
                  <a:pt x="1092200" y="304799"/>
                </a:lnTo>
                <a:cubicBezTo>
                  <a:pt x="1092200" y="332856"/>
                  <a:pt x="1069456" y="355600"/>
                  <a:pt x="1041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4A5C6A">
              <a:alpha val="30196"/>
            </a:srgbClr>
          </a:solidFill>
        </p:spPr>
      </p:sp>
      <p:sp>
        <p:nvSpPr>
          <p:cNvPr id="54" name="Text 52"/>
          <p:cNvSpPr/>
          <p:nvPr/>
        </p:nvSpPr>
        <p:spPr>
          <a:xfrm>
            <a:off x="9254808" y="7208360"/>
            <a:ext cx="1181100" cy="355600"/>
          </a:xfrm>
          <a:prstGeom prst="rect">
            <a:avLst/>
          </a:prstGeom>
          <a:noFill/>
        </p:spPr>
        <p:txBody>
          <a:bodyPr wrap="square" lIns="101600" tIns="50800" rIns="101600" bIns="5080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Aggressive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219180" y="6446360"/>
            <a:ext cx="4521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Theme Interpretation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11049000" y="7055960"/>
            <a:ext cx="45212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Symbolizing the madness and arrogance of the "God of Machinery" era, the industrial metal style embodies a twisted fusion of machinery and divinity.</a:t>
            </a:r>
            <a:endParaRPr lang="en-US" sz="1600" dirty="0"/>
          </a:p>
        </p:txBody>
      </p:sp>
      <p:pic>
        <p:nvPicPr>
          <p:cNvPr id="57" name="default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277975" y="2014220"/>
            <a:ext cx="495300" cy="495300"/>
          </a:xfrm>
          <a:prstGeom prst="rect">
            <a:avLst/>
          </a:prstGeom>
        </p:spPr>
      </p:pic>
      <p:pic>
        <p:nvPicPr>
          <p:cNvPr id="58" name="The.False.God.s.Echo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277975" y="5557520"/>
            <a:ext cx="495300" cy="495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0624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062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9" dur="60024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08000"/>
            <a:ext cx="15328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b="1" kern="0" spc="70" dirty="0">
                <a:solidFill>
                  <a:srgbClr val="A95C5C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PROJECT SUMMARY • CORE INSIGHTS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863600"/>
            <a:ext cx="15430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3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Project Summary and Key Insights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8000" y="14224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Shape 3"/>
          <p:cNvSpPr/>
          <p:nvPr/>
        </p:nvSpPr>
        <p:spPr>
          <a:xfrm>
            <a:off x="518160" y="1686560"/>
            <a:ext cx="4922520" cy="2280920"/>
          </a:xfrm>
          <a:custGeom>
            <a:avLst/>
            <a:gdLst/>
            <a:ahLst/>
            <a:cxnLst/>
            <a:rect l="l" t="t" r="r" b="b"/>
            <a:pathLst>
              <a:path w="4922520" h="2280920">
                <a:moveTo>
                  <a:pt x="101592" y="0"/>
                </a:moveTo>
                <a:lnTo>
                  <a:pt x="4820928" y="0"/>
                </a:lnTo>
                <a:cubicBezTo>
                  <a:pt x="4877036" y="0"/>
                  <a:pt x="4922520" y="45484"/>
                  <a:pt x="4922520" y="101592"/>
                </a:cubicBezTo>
                <a:lnTo>
                  <a:pt x="4922520" y="2179328"/>
                </a:lnTo>
                <a:cubicBezTo>
                  <a:pt x="4922520" y="2235436"/>
                  <a:pt x="4877036" y="2280920"/>
                  <a:pt x="4820928" y="2280920"/>
                </a:cubicBezTo>
                <a:lnTo>
                  <a:pt x="101592" y="2280920"/>
                </a:lnTo>
                <a:cubicBezTo>
                  <a:pt x="45484" y="2280920"/>
                  <a:pt x="0" y="2235436"/>
                  <a:pt x="0" y="2179328"/>
                </a:cubicBezTo>
                <a:lnTo>
                  <a:pt x="0" y="101592"/>
                </a:lnTo>
                <a:cubicBezTo>
                  <a:pt x="0" y="45484"/>
                  <a:pt x="45484" y="0"/>
                  <a:pt x="101592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20320">
            <a:solidFill>
              <a:srgbClr val="A95C5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82320" y="19507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0798" y="0"/>
                </a:moveTo>
                <a:lnTo>
                  <a:pt x="558802" y="0"/>
                </a:lnTo>
                <a:cubicBezTo>
                  <a:pt x="586857" y="0"/>
                  <a:pt x="609600" y="22743"/>
                  <a:pt x="609600" y="50798"/>
                </a:cubicBezTo>
                <a:lnTo>
                  <a:pt x="609600" y="558802"/>
                </a:lnTo>
                <a:cubicBezTo>
                  <a:pt x="609600" y="586857"/>
                  <a:pt x="586857" y="609600"/>
                  <a:pt x="5588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7" name="Text 5"/>
          <p:cNvSpPr/>
          <p:nvPr/>
        </p:nvSpPr>
        <p:spPr>
          <a:xfrm>
            <a:off x="706120" y="1950721"/>
            <a:ext cx="762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44320" y="2077720"/>
            <a:ext cx="373443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The amount of information determines the upper limit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82320" y="2712721"/>
            <a:ext cx="4495800" cy="990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To improve AI character consistency, the most detailed configuration information possible must be provided. Context windows are a critical resource; making full use of them can significantly improve performance.</a:t>
            </a:r>
            <a:endParaRPr lang="en-US" sz="1400" dirty="0"/>
          </a:p>
        </p:txBody>
      </p:sp>
      <p:sp>
        <p:nvSpPr>
          <p:cNvPr id="10" name="Shape 8"/>
          <p:cNvSpPr/>
          <p:nvPr/>
        </p:nvSpPr>
        <p:spPr>
          <a:xfrm>
            <a:off x="5665788" y="1686560"/>
            <a:ext cx="4922520" cy="2280920"/>
          </a:xfrm>
          <a:custGeom>
            <a:avLst/>
            <a:gdLst/>
            <a:ahLst/>
            <a:cxnLst/>
            <a:rect l="l" t="t" r="r" b="b"/>
            <a:pathLst>
              <a:path w="4922520" h="2280920">
                <a:moveTo>
                  <a:pt x="101592" y="0"/>
                </a:moveTo>
                <a:lnTo>
                  <a:pt x="4820928" y="0"/>
                </a:lnTo>
                <a:cubicBezTo>
                  <a:pt x="4877036" y="0"/>
                  <a:pt x="4922520" y="45484"/>
                  <a:pt x="4922520" y="101592"/>
                </a:cubicBezTo>
                <a:lnTo>
                  <a:pt x="4922520" y="2179328"/>
                </a:lnTo>
                <a:cubicBezTo>
                  <a:pt x="4922520" y="2235436"/>
                  <a:pt x="4877036" y="2280920"/>
                  <a:pt x="4820928" y="2280920"/>
                </a:cubicBezTo>
                <a:lnTo>
                  <a:pt x="101592" y="2280920"/>
                </a:lnTo>
                <a:cubicBezTo>
                  <a:pt x="45484" y="2280920"/>
                  <a:pt x="0" y="2235436"/>
                  <a:pt x="0" y="2179328"/>
                </a:cubicBezTo>
                <a:lnTo>
                  <a:pt x="0" y="101592"/>
                </a:lnTo>
                <a:cubicBezTo>
                  <a:pt x="0" y="45484"/>
                  <a:pt x="45484" y="0"/>
                  <a:pt x="101592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20320">
            <a:solidFill>
              <a:srgbClr val="A95C5C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929948" y="19507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0798" y="0"/>
                </a:moveTo>
                <a:lnTo>
                  <a:pt x="558802" y="0"/>
                </a:lnTo>
                <a:cubicBezTo>
                  <a:pt x="586857" y="0"/>
                  <a:pt x="609600" y="22743"/>
                  <a:pt x="609600" y="50798"/>
                </a:cubicBezTo>
                <a:lnTo>
                  <a:pt x="609600" y="558802"/>
                </a:lnTo>
                <a:cubicBezTo>
                  <a:pt x="609600" y="586857"/>
                  <a:pt x="586857" y="609600"/>
                  <a:pt x="5588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2" name="Text 10"/>
          <p:cNvSpPr/>
          <p:nvPr/>
        </p:nvSpPr>
        <p:spPr>
          <a:xfrm>
            <a:off x="5853748" y="1950721"/>
            <a:ext cx="762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02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691947" y="2077721"/>
            <a:ext cx="1752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altLang="zh-CN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929948" y="2712721"/>
            <a:ext cx="44958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Cot is important for character to keep self-identity </a:t>
            </a:r>
            <a:endParaRPr lang="en-US" sz="1400" dirty="0"/>
          </a:p>
        </p:txBody>
      </p:sp>
      <p:sp>
        <p:nvSpPr>
          <p:cNvPr id="15" name="Shape 13"/>
          <p:cNvSpPr/>
          <p:nvPr/>
        </p:nvSpPr>
        <p:spPr>
          <a:xfrm>
            <a:off x="10813574" y="1686560"/>
            <a:ext cx="4922520" cy="2280920"/>
          </a:xfrm>
          <a:custGeom>
            <a:avLst/>
            <a:gdLst/>
            <a:ahLst/>
            <a:cxnLst/>
            <a:rect l="l" t="t" r="r" b="b"/>
            <a:pathLst>
              <a:path w="4922520" h="2280920">
                <a:moveTo>
                  <a:pt x="101592" y="0"/>
                </a:moveTo>
                <a:lnTo>
                  <a:pt x="4820928" y="0"/>
                </a:lnTo>
                <a:cubicBezTo>
                  <a:pt x="4877036" y="0"/>
                  <a:pt x="4922520" y="45484"/>
                  <a:pt x="4922520" y="101592"/>
                </a:cubicBezTo>
                <a:lnTo>
                  <a:pt x="4922520" y="2179328"/>
                </a:lnTo>
                <a:cubicBezTo>
                  <a:pt x="4922520" y="2235436"/>
                  <a:pt x="4877036" y="2280920"/>
                  <a:pt x="4820928" y="2280920"/>
                </a:cubicBezTo>
                <a:lnTo>
                  <a:pt x="101592" y="2280920"/>
                </a:lnTo>
                <a:cubicBezTo>
                  <a:pt x="45484" y="2280920"/>
                  <a:pt x="0" y="2235436"/>
                  <a:pt x="0" y="2179328"/>
                </a:cubicBezTo>
                <a:lnTo>
                  <a:pt x="0" y="101592"/>
                </a:lnTo>
                <a:cubicBezTo>
                  <a:pt x="0" y="45484"/>
                  <a:pt x="45484" y="0"/>
                  <a:pt x="101592" y="0"/>
                </a:cubicBezTo>
                <a:close/>
              </a:path>
            </a:pathLst>
          </a:custGeom>
          <a:solidFill>
            <a:srgbClr val="A95C5C">
              <a:alpha val="10196"/>
            </a:srgbClr>
          </a:solidFill>
          <a:ln w="20320">
            <a:solidFill>
              <a:srgbClr val="A95C5C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11077734" y="1950721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50798" y="0"/>
                </a:moveTo>
                <a:lnTo>
                  <a:pt x="558802" y="0"/>
                </a:lnTo>
                <a:cubicBezTo>
                  <a:pt x="586857" y="0"/>
                  <a:pt x="609600" y="22743"/>
                  <a:pt x="609600" y="50798"/>
                </a:cubicBezTo>
                <a:lnTo>
                  <a:pt x="609600" y="558802"/>
                </a:lnTo>
                <a:cubicBezTo>
                  <a:pt x="609600" y="586857"/>
                  <a:pt x="586857" y="609600"/>
                  <a:pt x="558802" y="609600"/>
                </a:cubicBezTo>
                <a:lnTo>
                  <a:pt x="50798" y="609600"/>
                </a:lnTo>
                <a:cubicBezTo>
                  <a:pt x="22743" y="609600"/>
                  <a:pt x="0" y="586857"/>
                  <a:pt x="0" y="558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7" name="Text 15"/>
          <p:cNvSpPr/>
          <p:nvPr/>
        </p:nvSpPr>
        <p:spPr>
          <a:xfrm>
            <a:off x="11001534" y="1950721"/>
            <a:ext cx="7620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03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1839575" y="2077720"/>
            <a:ext cx="161417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Multimodal collaboration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1077734" y="2712721"/>
            <a:ext cx="4495800" cy="660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4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Image-to-image conversion yields the best results (same modality conversion); video generation still requires script assistance. Information conversion efficiency varies between different modalities.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254000" y="4185922"/>
            <a:ext cx="7503160" cy="4124960"/>
          </a:xfrm>
          <a:custGeom>
            <a:avLst/>
            <a:gdLst/>
            <a:ahLst/>
            <a:cxnLst/>
            <a:rect l="l" t="t" r="r" b="b"/>
            <a:pathLst>
              <a:path w="7503160" h="4124960">
                <a:moveTo>
                  <a:pt x="101598" y="0"/>
                </a:moveTo>
                <a:lnTo>
                  <a:pt x="7401562" y="0"/>
                </a:lnTo>
                <a:cubicBezTo>
                  <a:pt x="7457673" y="0"/>
                  <a:pt x="7503160" y="45487"/>
                  <a:pt x="7503160" y="101598"/>
                </a:cubicBezTo>
                <a:lnTo>
                  <a:pt x="7503160" y="4023362"/>
                </a:lnTo>
                <a:cubicBezTo>
                  <a:pt x="7503160" y="4079473"/>
                  <a:pt x="7457673" y="4124960"/>
                  <a:pt x="7401562" y="4124960"/>
                </a:cubicBezTo>
                <a:lnTo>
                  <a:pt x="101598" y="4124960"/>
                </a:lnTo>
                <a:cubicBezTo>
                  <a:pt x="45487" y="4124960"/>
                  <a:pt x="0" y="4079473"/>
                  <a:pt x="0" y="402336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10260" y="447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22" name="Text 20"/>
          <p:cNvSpPr/>
          <p:nvPr/>
        </p:nvSpPr>
        <p:spPr>
          <a:xfrm>
            <a:off x="1305560" y="4445000"/>
            <a:ext cx="267335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Modal performance evaluation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10260" y="5073650"/>
            <a:ext cx="3601085" cy="330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Text Modal (workflow)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772160" y="5918200"/>
            <a:ext cx="659193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Image modality (text to image)&lt;&lt;</a:t>
            </a:r>
            <a:r>
              <a:rPr lang="en-US" sz="16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  <a:sym typeface="+mn-ea"/>
              </a:rPr>
              <a:t>Image modality (image to image)</a:t>
            </a:r>
            <a:endParaRPr lang="zh-CN" altLang="en-US" sz="1600" dirty="0">
              <a:solidFill>
                <a:srgbClr val="E0E0E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7313930" y="5848350"/>
            <a:ext cx="5588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72160" y="6673850"/>
            <a:ext cx="322643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Audio Modality (Suno AI)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7313930" y="6673850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72160" y="7473950"/>
            <a:ext cx="276669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Video modality (with script)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7294880" y="7448550"/>
            <a:ext cx="584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234680" y="4185922"/>
            <a:ext cx="7503160" cy="4124960"/>
          </a:xfrm>
          <a:custGeom>
            <a:avLst/>
            <a:gdLst/>
            <a:ahLst/>
            <a:cxnLst/>
            <a:rect l="l" t="t" r="r" b="b"/>
            <a:pathLst>
              <a:path w="7503160" h="4124960">
                <a:moveTo>
                  <a:pt x="101598" y="0"/>
                </a:moveTo>
                <a:lnTo>
                  <a:pt x="7401562" y="0"/>
                </a:lnTo>
                <a:cubicBezTo>
                  <a:pt x="7457673" y="0"/>
                  <a:pt x="7503160" y="45487"/>
                  <a:pt x="7503160" y="101598"/>
                </a:cubicBezTo>
                <a:lnTo>
                  <a:pt x="7503160" y="4023362"/>
                </a:lnTo>
                <a:cubicBezTo>
                  <a:pt x="7503160" y="4079473"/>
                  <a:pt x="7457673" y="4124960"/>
                  <a:pt x="7401562" y="4124960"/>
                </a:cubicBezTo>
                <a:lnTo>
                  <a:pt x="101598" y="4124960"/>
                </a:lnTo>
                <a:cubicBezTo>
                  <a:pt x="45487" y="4124960"/>
                  <a:pt x="0" y="4079473"/>
                  <a:pt x="0" y="4023362"/>
                </a:cubicBezTo>
                <a:lnTo>
                  <a:pt x="0" y="101598"/>
                </a:lnTo>
                <a:cubicBezTo>
                  <a:pt x="0" y="45487"/>
                  <a:pt x="45487" y="0"/>
                  <a:pt x="101598" y="0"/>
                </a:cubicBezTo>
                <a:close/>
              </a:path>
            </a:pathLst>
          </a:custGeom>
          <a:solidFill>
            <a:srgbClr val="4A5C6A">
              <a:alpha val="10196"/>
            </a:srgbClr>
          </a:solidFill>
          <a:ln w="10160">
            <a:solidFill>
              <a:srgbClr val="4A5C6A">
                <a:alpha val="30196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8531860" y="447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41" name="Text 39"/>
          <p:cNvSpPr/>
          <p:nvPr/>
        </p:nvSpPr>
        <p:spPr>
          <a:xfrm>
            <a:off x="9027160" y="4445000"/>
            <a:ext cx="1143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Future Outlook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519160" y="5003800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50800" y="0"/>
                </a:moveTo>
                <a:lnTo>
                  <a:pt x="6908796" y="0"/>
                </a:lnTo>
                <a:cubicBezTo>
                  <a:pt x="6936854" y="0"/>
                  <a:pt x="6959600" y="22746"/>
                  <a:pt x="6959600" y="50804"/>
                </a:cubicBezTo>
                <a:lnTo>
                  <a:pt x="6959600" y="863596"/>
                </a:lnTo>
                <a:cubicBezTo>
                  <a:pt x="6959600" y="891654"/>
                  <a:pt x="6936854" y="914400"/>
                  <a:pt x="6908796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43" name="Shape 41"/>
          <p:cNvSpPr/>
          <p:nvPr/>
        </p:nvSpPr>
        <p:spPr>
          <a:xfrm>
            <a:off x="8519160" y="50038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44" name="Text 42"/>
          <p:cNvSpPr/>
          <p:nvPr/>
        </p:nvSpPr>
        <p:spPr>
          <a:xfrm>
            <a:off x="8696960" y="5156200"/>
            <a:ext cx="673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Optimize the Workflow platform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696960" y="5511800"/>
            <a:ext cx="6718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Enhanced support for multi-turn dialogues and integration of external model invocation capabilities.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519160" y="6070600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50800" y="0"/>
                </a:moveTo>
                <a:lnTo>
                  <a:pt x="6908796" y="0"/>
                </a:lnTo>
                <a:cubicBezTo>
                  <a:pt x="6936854" y="0"/>
                  <a:pt x="6959600" y="22746"/>
                  <a:pt x="6959600" y="50804"/>
                </a:cubicBezTo>
                <a:lnTo>
                  <a:pt x="6959600" y="863596"/>
                </a:lnTo>
                <a:cubicBezTo>
                  <a:pt x="6959600" y="891654"/>
                  <a:pt x="6936854" y="914400"/>
                  <a:pt x="6908796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47" name="Shape 45"/>
          <p:cNvSpPr/>
          <p:nvPr/>
        </p:nvSpPr>
        <p:spPr>
          <a:xfrm>
            <a:off x="8519160" y="60706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48" name="Text 46"/>
          <p:cNvSpPr/>
          <p:nvPr/>
        </p:nvSpPr>
        <p:spPr>
          <a:xfrm>
            <a:off x="8696960" y="6223000"/>
            <a:ext cx="673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Explore more coherent video generation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8696960" y="6578600"/>
            <a:ext cx="6718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Researching long-term temporal consistency to improve performance of complex actions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519160" y="7137400"/>
            <a:ext cx="6959600" cy="914400"/>
          </a:xfrm>
          <a:custGeom>
            <a:avLst/>
            <a:gdLst/>
            <a:ahLst/>
            <a:cxnLst/>
            <a:rect l="l" t="t" r="r" b="b"/>
            <a:pathLst>
              <a:path w="6959600" h="914400">
                <a:moveTo>
                  <a:pt x="50800" y="0"/>
                </a:moveTo>
                <a:lnTo>
                  <a:pt x="6908796" y="0"/>
                </a:lnTo>
                <a:cubicBezTo>
                  <a:pt x="6936854" y="0"/>
                  <a:pt x="6959600" y="22746"/>
                  <a:pt x="6959600" y="50804"/>
                </a:cubicBezTo>
                <a:lnTo>
                  <a:pt x="6959600" y="863596"/>
                </a:lnTo>
                <a:cubicBezTo>
                  <a:pt x="6959600" y="891654"/>
                  <a:pt x="6936854" y="914400"/>
                  <a:pt x="6908796" y="914400"/>
                </a:cubicBez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B1F">
              <a:alpha val="40000"/>
            </a:srgbClr>
          </a:solidFill>
        </p:spPr>
      </p:sp>
      <p:sp>
        <p:nvSpPr>
          <p:cNvPr id="51" name="Shape 49"/>
          <p:cNvSpPr/>
          <p:nvPr/>
        </p:nvSpPr>
        <p:spPr>
          <a:xfrm>
            <a:off x="8519160" y="7137400"/>
            <a:ext cx="50800" cy="914400"/>
          </a:xfrm>
          <a:custGeom>
            <a:avLst/>
            <a:gdLst/>
            <a:ahLst/>
            <a:cxnLst/>
            <a:rect l="l" t="t" r="r" b="b"/>
            <a:pathLst>
              <a:path w="50800" h="914400">
                <a:moveTo>
                  <a:pt x="50800" y="0"/>
                </a:moveTo>
                <a:lnTo>
                  <a:pt x="50800" y="0"/>
                </a:lnTo>
                <a:lnTo>
                  <a:pt x="50800" y="914400"/>
                </a:lnTo>
                <a:lnTo>
                  <a:pt x="50800" y="914400"/>
                </a:lnTo>
                <a:cubicBezTo>
                  <a:pt x="22763" y="914400"/>
                  <a:pt x="0" y="891637"/>
                  <a:pt x="0" y="863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52" name="Text 50"/>
          <p:cNvSpPr/>
          <p:nvPr/>
        </p:nvSpPr>
        <p:spPr>
          <a:xfrm>
            <a:off x="8696960" y="7289800"/>
            <a:ext cx="6731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Cross-modal information fusion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696960" y="7645400"/>
            <a:ext cx="6718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Exploring the joint embedding space of text-image-audio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minio.cvmart.net/9f6b3027b4e2bd1982ab5c82e3a10eca617a9bc2.jpg"/>
          <p:cNvPicPr>
            <a:picLocks noChangeAspect="1"/>
          </p:cNvPicPr>
          <p:nvPr/>
        </p:nvPicPr>
        <p:blipFill>
          <a:blip r:embed="rId3">
            <a:alphaModFix amt="20000"/>
          </a:blip>
          <a:srcRect t="20518" b="20518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B1F">
                  <a:alpha val="95000"/>
                </a:srgbClr>
              </a:gs>
              <a:gs pos="50000">
                <a:srgbClr val="1A1B1F">
                  <a:alpha val="90000"/>
                </a:srgbClr>
              </a:gs>
              <a:gs pos="100000">
                <a:srgbClr val="A95C5C">
                  <a:alpha val="20000"/>
                </a:srgbClr>
              </a:gs>
            </a:gsLst>
            <a:lin ang="2700000" scaled="1"/>
          </a:gradFill>
        </p:spPr>
      </p:sp>
      <p:sp>
        <p:nvSpPr>
          <p:cNvPr id="5" name="Text 2"/>
          <p:cNvSpPr/>
          <p:nvPr/>
        </p:nvSpPr>
        <p:spPr>
          <a:xfrm>
            <a:off x="7130097" y="1163476"/>
            <a:ext cx="1995646" cy="4368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431598" y="2226943"/>
            <a:ext cx="33909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80000"/>
              </a:lnSpc>
            </a:pPr>
            <a:r>
              <a:rPr lang="en-US" sz="72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Thank you for listening.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584633" y="4302758"/>
            <a:ext cx="30861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994785" y="5425289"/>
            <a:ext cx="1851660" cy="1889760"/>
          </a:xfrm>
          <a:custGeom>
            <a:avLst/>
            <a:gdLst/>
            <a:ahLst/>
            <a:cxnLst/>
            <a:rect l="l" t="t" r="r" b="b"/>
            <a:pathLst>
              <a:path w="1851660" h="1889760">
                <a:moveTo>
                  <a:pt x="101601" y="0"/>
                </a:moveTo>
                <a:lnTo>
                  <a:pt x="1750059" y="0"/>
                </a:lnTo>
                <a:cubicBezTo>
                  <a:pt x="1806172" y="0"/>
                  <a:pt x="1851660" y="45488"/>
                  <a:pt x="1851660" y="101601"/>
                </a:cubicBezTo>
                <a:lnTo>
                  <a:pt x="1851660" y="1788159"/>
                </a:lnTo>
                <a:cubicBezTo>
                  <a:pt x="1851660" y="1844272"/>
                  <a:pt x="1806172" y="1889760"/>
                  <a:pt x="1750059" y="1889760"/>
                </a:cubicBezTo>
                <a:lnTo>
                  <a:pt x="101601" y="1889760"/>
                </a:lnTo>
                <a:cubicBezTo>
                  <a:pt x="45488" y="1889760"/>
                  <a:pt x="0" y="1844272"/>
                  <a:pt x="0" y="178815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0160">
            <a:solidFill>
              <a:srgbClr val="4A5C6A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Shape 9"/>
          <p:cNvSpPr/>
          <p:nvPr/>
        </p:nvSpPr>
        <p:spPr>
          <a:xfrm>
            <a:off x="4648517" y="563356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07156" y="50006"/>
                </a:moveTo>
                <a:cubicBezTo>
                  <a:pt x="107156" y="22414"/>
                  <a:pt x="129570" y="0"/>
                  <a:pt x="157163" y="0"/>
                </a:cubicBezTo>
                <a:lnTo>
                  <a:pt x="178594" y="0"/>
                </a:lnTo>
                <a:cubicBezTo>
                  <a:pt x="194399" y="0"/>
                  <a:pt x="207169" y="12769"/>
                  <a:pt x="207169" y="28575"/>
                </a:cubicBezTo>
                <a:lnTo>
                  <a:pt x="207169" y="428625"/>
                </a:lnTo>
                <a:cubicBezTo>
                  <a:pt x="207169" y="444431"/>
                  <a:pt x="194399" y="457200"/>
                  <a:pt x="178594" y="457200"/>
                </a:cubicBezTo>
                <a:lnTo>
                  <a:pt x="150019" y="457200"/>
                </a:lnTo>
                <a:cubicBezTo>
                  <a:pt x="123408" y="457200"/>
                  <a:pt x="100995" y="438983"/>
                  <a:pt x="94655" y="414338"/>
                </a:cubicBezTo>
                <a:cubicBezTo>
                  <a:pt x="94030" y="414338"/>
                  <a:pt x="93494" y="414338"/>
                  <a:pt x="92869" y="414338"/>
                </a:cubicBezTo>
                <a:cubicBezTo>
                  <a:pt x="53400" y="414338"/>
                  <a:pt x="21431" y="382369"/>
                  <a:pt x="21431" y="342900"/>
                </a:cubicBezTo>
                <a:cubicBezTo>
                  <a:pt x="21431" y="326827"/>
                  <a:pt x="26789" y="312003"/>
                  <a:pt x="35719" y="300038"/>
                </a:cubicBezTo>
                <a:cubicBezTo>
                  <a:pt x="18395" y="287000"/>
                  <a:pt x="7144" y="266283"/>
                  <a:pt x="7144" y="242888"/>
                </a:cubicBezTo>
                <a:cubicBezTo>
                  <a:pt x="7144" y="215295"/>
                  <a:pt x="22860" y="191274"/>
                  <a:pt x="45720" y="179397"/>
                </a:cubicBezTo>
                <a:cubicBezTo>
                  <a:pt x="39380" y="168682"/>
                  <a:pt x="35719" y="156180"/>
                  <a:pt x="35719" y="142875"/>
                </a:cubicBezTo>
                <a:cubicBezTo>
                  <a:pt x="35719" y="103406"/>
                  <a:pt x="67687" y="71438"/>
                  <a:pt x="107156" y="71438"/>
                </a:cubicBezTo>
                <a:lnTo>
                  <a:pt x="107156" y="50006"/>
                </a:lnTo>
                <a:close/>
                <a:moveTo>
                  <a:pt x="350044" y="50006"/>
                </a:moveTo>
                <a:lnTo>
                  <a:pt x="350044" y="71438"/>
                </a:lnTo>
                <a:cubicBezTo>
                  <a:pt x="389513" y="71438"/>
                  <a:pt x="421481" y="103406"/>
                  <a:pt x="421481" y="142875"/>
                </a:cubicBezTo>
                <a:cubicBezTo>
                  <a:pt x="421481" y="156270"/>
                  <a:pt x="417820" y="168771"/>
                  <a:pt x="411480" y="179397"/>
                </a:cubicBezTo>
                <a:cubicBezTo>
                  <a:pt x="434429" y="191274"/>
                  <a:pt x="450056" y="215205"/>
                  <a:pt x="450056" y="242888"/>
                </a:cubicBezTo>
                <a:cubicBezTo>
                  <a:pt x="450056" y="266283"/>
                  <a:pt x="438805" y="287000"/>
                  <a:pt x="421481" y="300038"/>
                </a:cubicBezTo>
                <a:cubicBezTo>
                  <a:pt x="430411" y="312003"/>
                  <a:pt x="435769" y="326827"/>
                  <a:pt x="435769" y="342900"/>
                </a:cubicBezTo>
                <a:cubicBezTo>
                  <a:pt x="435769" y="382369"/>
                  <a:pt x="403800" y="414338"/>
                  <a:pt x="364331" y="414338"/>
                </a:cubicBezTo>
                <a:cubicBezTo>
                  <a:pt x="363706" y="414338"/>
                  <a:pt x="363170" y="414338"/>
                  <a:pt x="362545" y="414338"/>
                </a:cubicBezTo>
                <a:cubicBezTo>
                  <a:pt x="356205" y="438983"/>
                  <a:pt x="333792" y="457200"/>
                  <a:pt x="307181" y="457200"/>
                </a:cubicBezTo>
                <a:lnTo>
                  <a:pt x="278606" y="457200"/>
                </a:lnTo>
                <a:cubicBezTo>
                  <a:pt x="262801" y="457200"/>
                  <a:pt x="250031" y="444431"/>
                  <a:pt x="250031" y="428625"/>
                </a:cubicBezTo>
                <a:lnTo>
                  <a:pt x="250031" y="28575"/>
                </a:lnTo>
                <a:cubicBezTo>
                  <a:pt x="250031" y="12769"/>
                  <a:pt x="262801" y="0"/>
                  <a:pt x="278606" y="0"/>
                </a:cubicBezTo>
                <a:lnTo>
                  <a:pt x="300038" y="0"/>
                </a:lnTo>
                <a:cubicBezTo>
                  <a:pt x="327630" y="0"/>
                  <a:pt x="350044" y="22414"/>
                  <a:pt x="350044" y="50006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13" name="Text 10"/>
          <p:cNvSpPr/>
          <p:nvPr/>
        </p:nvSpPr>
        <p:spPr>
          <a:xfrm>
            <a:off x="3985895" y="6192520"/>
            <a:ext cx="181673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Prompt project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57650" y="6649720"/>
            <a:ext cx="1744980" cy="3409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In-depth character building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18225" y="5323689"/>
            <a:ext cx="1851660" cy="1889760"/>
          </a:xfrm>
          <a:custGeom>
            <a:avLst/>
            <a:gdLst/>
            <a:ahLst/>
            <a:cxnLst/>
            <a:rect l="l" t="t" r="r" b="b"/>
            <a:pathLst>
              <a:path w="1851660" h="1889760">
                <a:moveTo>
                  <a:pt x="101601" y="0"/>
                </a:moveTo>
                <a:lnTo>
                  <a:pt x="1750059" y="0"/>
                </a:lnTo>
                <a:cubicBezTo>
                  <a:pt x="1806172" y="0"/>
                  <a:pt x="1851660" y="45488"/>
                  <a:pt x="1851660" y="101601"/>
                </a:cubicBezTo>
                <a:lnTo>
                  <a:pt x="1851660" y="1788159"/>
                </a:lnTo>
                <a:cubicBezTo>
                  <a:pt x="1851660" y="1844272"/>
                  <a:pt x="1806172" y="1889760"/>
                  <a:pt x="1750059" y="1889760"/>
                </a:cubicBezTo>
                <a:lnTo>
                  <a:pt x="101601" y="1889760"/>
                </a:lnTo>
                <a:cubicBezTo>
                  <a:pt x="45488" y="1889760"/>
                  <a:pt x="0" y="1844272"/>
                  <a:pt x="0" y="178815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0160">
            <a:solidFill>
              <a:srgbClr val="4A5C6A">
                <a:alpha val="40000"/>
              </a:srgbClr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787197" y="5633566"/>
            <a:ext cx="514350" cy="457200"/>
          </a:xfrm>
          <a:custGeom>
            <a:avLst/>
            <a:gdLst/>
            <a:ahLst/>
            <a:cxnLst/>
            <a:rect l="l" t="t" r="r" b="b"/>
            <a:pathLst>
              <a:path w="514350" h="457200">
                <a:moveTo>
                  <a:pt x="85725" y="85725"/>
                </a:moveTo>
                <a:cubicBezTo>
                  <a:pt x="85725" y="54203"/>
                  <a:pt x="111353" y="28575"/>
                  <a:pt x="142875" y="28575"/>
                </a:cubicBezTo>
                <a:lnTo>
                  <a:pt x="428625" y="28575"/>
                </a:lnTo>
                <a:cubicBezTo>
                  <a:pt x="460147" y="28575"/>
                  <a:pt x="485775" y="54203"/>
                  <a:pt x="485775" y="85725"/>
                </a:cubicBezTo>
                <a:lnTo>
                  <a:pt x="485775" y="314325"/>
                </a:lnTo>
                <a:cubicBezTo>
                  <a:pt x="485775" y="345847"/>
                  <a:pt x="460147" y="371475"/>
                  <a:pt x="428625" y="371475"/>
                </a:cubicBezTo>
                <a:lnTo>
                  <a:pt x="142875" y="371475"/>
                </a:lnTo>
                <a:cubicBezTo>
                  <a:pt x="111353" y="371475"/>
                  <a:pt x="85725" y="345847"/>
                  <a:pt x="85725" y="314325"/>
                </a:cubicBezTo>
                <a:lnTo>
                  <a:pt x="85725" y="85725"/>
                </a:lnTo>
                <a:close/>
                <a:moveTo>
                  <a:pt x="21431" y="114300"/>
                </a:moveTo>
                <a:cubicBezTo>
                  <a:pt x="33308" y="114300"/>
                  <a:pt x="42863" y="123855"/>
                  <a:pt x="42863" y="135731"/>
                </a:cubicBezTo>
                <a:lnTo>
                  <a:pt x="42863" y="400050"/>
                </a:lnTo>
                <a:cubicBezTo>
                  <a:pt x="42863" y="407908"/>
                  <a:pt x="49292" y="414338"/>
                  <a:pt x="57150" y="414338"/>
                </a:cubicBezTo>
                <a:lnTo>
                  <a:pt x="378619" y="414338"/>
                </a:lnTo>
                <a:cubicBezTo>
                  <a:pt x="390495" y="414338"/>
                  <a:pt x="400050" y="423892"/>
                  <a:pt x="400050" y="435769"/>
                </a:cubicBezTo>
                <a:cubicBezTo>
                  <a:pt x="400050" y="447645"/>
                  <a:pt x="390495" y="457200"/>
                  <a:pt x="378619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135731"/>
                </a:lnTo>
                <a:cubicBezTo>
                  <a:pt x="0" y="123855"/>
                  <a:pt x="9555" y="114300"/>
                  <a:pt x="21431" y="114300"/>
                </a:cubicBezTo>
                <a:close/>
                <a:moveTo>
                  <a:pt x="171450" y="142875"/>
                </a:moveTo>
                <a:cubicBezTo>
                  <a:pt x="187221" y="142875"/>
                  <a:pt x="200025" y="130071"/>
                  <a:pt x="200025" y="114300"/>
                </a:cubicBezTo>
                <a:cubicBezTo>
                  <a:pt x="200025" y="98529"/>
                  <a:pt x="187221" y="85725"/>
                  <a:pt x="171450" y="85725"/>
                </a:cubicBezTo>
                <a:cubicBezTo>
                  <a:pt x="155679" y="85725"/>
                  <a:pt x="142875" y="98529"/>
                  <a:pt x="142875" y="114300"/>
                </a:cubicBezTo>
                <a:cubicBezTo>
                  <a:pt x="142875" y="130071"/>
                  <a:pt x="155679" y="142875"/>
                  <a:pt x="171450" y="142875"/>
                </a:cubicBezTo>
                <a:close/>
                <a:moveTo>
                  <a:pt x="346918" y="153144"/>
                </a:moveTo>
                <a:cubicBezTo>
                  <a:pt x="342989" y="146804"/>
                  <a:pt x="336113" y="142875"/>
                  <a:pt x="328613" y="142875"/>
                </a:cubicBezTo>
                <a:cubicBezTo>
                  <a:pt x="321112" y="142875"/>
                  <a:pt x="314236" y="146804"/>
                  <a:pt x="310307" y="153144"/>
                </a:cubicBezTo>
                <a:lnTo>
                  <a:pt x="260033" y="235387"/>
                </a:lnTo>
                <a:lnTo>
                  <a:pt x="238155" y="208062"/>
                </a:lnTo>
                <a:cubicBezTo>
                  <a:pt x="234047" y="202972"/>
                  <a:pt x="227975" y="200025"/>
                  <a:pt x="221456" y="200025"/>
                </a:cubicBezTo>
                <a:cubicBezTo>
                  <a:pt x="214938" y="200025"/>
                  <a:pt x="208776" y="202972"/>
                  <a:pt x="204758" y="208062"/>
                </a:cubicBezTo>
                <a:lnTo>
                  <a:pt x="147608" y="279499"/>
                </a:lnTo>
                <a:cubicBezTo>
                  <a:pt x="142429" y="285929"/>
                  <a:pt x="141446" y="294769"/>
                  <a:pt x="145018" y="302181"/>
                </a:cubicBezTo>
                <a:cubicBezTo>
                  <a:pt x="148590" y="309592"/>
                  <a:pt x="156091" y="314325"/>
                  <a:pt x="164306" y="314325"/>
                </a:cubicBezTo>
                <a:lnTo>
                  <a:pt x="407194" y="314325"/>
                </a:lnTo>
                <a:cubicBezTo>
                  <a:pt x="414963" y="314325"/>
                  <a:pt x="422106" y="310128"/>
                  <a:pt x="425857" y="303341"/>
                </a:cubicBezTo>
                <a:cubicBezTo>
                  <a:pt x="429607" y="296555"/>
                  <a:pt x="429518" y="288340"/>
                  <a:pt x="425410" y="281642"/>
                </a:cubicBezTo>
                <a:lnTo>
                  <a:pt x="346829" y="153055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17" name="Text 14"/>
          <p:cNvSpPr/>
          <p:nvPr/>
        </p:nvSpPr>
        <p:spPr>
          <a:xfrm>
            <a:off x="6214745" y="6243320"/>
            <a:ext cx="1630045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Multimodal generation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118225" y="6751320"/>
            <a:ext cx="1898650" cy="4699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Complete audiovisual reproduction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285480" y="5323689"/>
            <a:ext cx="1851660" cy="1889760"/>
          </a:xfrm>
          <a:custGeom>
            <a:avLst/>
            <a:gdLst/>
            <a:ahLst/>
            <a:cxnLst/>
            <a:rect l="l" t="t" r="r" b="b"/>
            <a:pathLst>
              <a:path w="1851660" h="1889760">
                <a:moveTo>
                  <a:pt x="101601" y="0"/>
                </a:moveTo>
                <a:lnTo>
                  <a:pt x="1750059" y="0"/>
                </a:lnTo>
                <a:cubicBezTo>
                  <a:pt x="1806172" y="0"/>
                  <a:pt x="1851660" y="45488"/>
                  <a:pt x="1851660" y="101601"/>
                </a:cubicBezTo>
                <a:lnTo>
                  <a:pt x="1851660" y="1788159"/>
                </a:lnTo>
                <a:cubicBezTo>
                  <a:pt x="1851660" y="1844272"/>
                  <a:pt x="1806172" y="1889760"/>
                  <a:pt x="1750059" y="1889760"/>
                </a:cubicBezTo>
                <a:lnTo>
                  <a:pt x="101601" y="1889760"/>
                </a:lnTo>
                <a:cubicBezTo>
                  <a:pt x="45488" y="1889760"/>
                  <a:pt x="0" y="1844272"/>
                  <a:pt x="0" y="178815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0160">
            <a:solidFill>
              <a:srgbClr val="4A5C6A">
                <a:alpha val="40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983028" y="5633566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57150"/>
                </a:moveTo>
                <a:cubicBezTo>
                  <a:pt x="57150" y="41344"/>
                  <a:pt x="44381" y="28575"/>
                  <a:pt x="28575" y="28575"/>
                </a:cubicBezTo>
                <a:cubicBezTo>
                  <a:pt x="12769" y="28575"/>
                  <a:pt x="0" y="41344"/>
                  <a:pt x="0" y="57150"/>
                </a:cubicBezTo>
                <a:lnTo>
                  <a:pt x="0" y="357188"/>
                </a:lnTo>
                <a:cubicBezTo>
                  <a:pt x="0" y="396657"/>
                  <a:pt x="31968" y="428625"/>
                  <a:pt x="71438" y="428625"/>
                </a:cubicBezTo>
                <a:lnTo>
                  <a:pt x="428625" y="428625"/>
                </a:lnTo>
                <a:cubicBezTo>
                  <a:pt x="444431" y="428625"/>
                  <a:pt x="457200" y="415856"/>
                  <a:pt x="457200" y="400050"/>
                </a:cubicBezTo>
                <a:cubicBezTo>
                  <a:pt x="457200" y="384244"/>
                  <a:pt x="444431" y="371475"/>
                  <a:pt x="428625" y="371475"/>
                </a:cubicBezTo>
                <a:lnTo>
                  <a:pt x="71438" y="371475"/>
                </a:lnTo>
                <a:cubicBezTo>
                  <a:pt x="63579" y="371475"/>
                  <a:pt x="57150" y="365046"/>
                  <a:pt x="57150" y="357188"/>
                </a:cubicBezTo>
                <a:lnTo>
                  <a:pt x="57150" y="57150"/>
                </a:lnTo>
                <a:close/>
                <a:moveTo>
                  <a:pt x="420231" y="134481"/>
                </a:moveTo>
                <a:cubicBezTo>
                  <a:pt x="431393" y="123319"/>
                  <a:pt x="431393" y="105192"/>
                  <a:pt x="420231" y="94030"/>
                </a:cubicBezTo>
                <a:cubicBezTo>
                  <a:pt x="409069" y="82867"/>
                  <a:pt x="390942" y="82867"/>
                  <a:pt x="379780" y="94030"/>
                </a:cubicBezTo>
                <a:lnTo>
                  <a:pt x="285750" y="188149"/>
                </a:lnTo>
                <a:lnTo>
                  <a:pt x="234494" y="136981"/>
                </a:lnTo>
                <a:cubicBezTo>
                  <a:pt x="223331" y="125819"/>
                  <a:pt x="205204" y="125819"/>
                  <a:pt x="194042" y="136981"/>
                </a:cubicBezTo>
                <a:lnTo>
                  <a:pt x="108317" y="222706"/>
                </a:lnTo>
                <a:cubicBezTo>
                  <a:pt x="97155" y="233869"/>
                  <a:pt x="97155" y="251996"/>
                  <a:pt x="108317" y="263158"/>
                </a:cubicBezTo>
                <a:cubicBezTo>
                  <a:pt x="119479" y="274320"/>
                  <a:pt x="137606" y="274320"/>
                  <a:pt x="148769" y="263158"/>
                </a:cubicBezTo>
                <a:lnTo>
                  <a:pt x="214313" y="197614"/>
                </a:lnTo>
                <a:lnTo>
                  <a:pt x="265569" y="248870"/>
                </a:lnTo>
                <a:cubicBezTo>
                  <a:pt x="276731" y="260033"/>
                  <a:pt x="294858" y="260033"/>
                  <a:pt x="306020" y="248870"/>
                </a:cubicBezTo>
                <a:lnTo>
                  <a:pt x="420320" y="13457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21" name="Text 18"/>
          <p:cNvSpPr/>
          <p:nvPr/>
        </p:nvSpPr>
        <p:spPr>
          <a:xfrm>
            <a:off x="8269605" y="6244590"/>
            <a:ext cx="1752600" cy="3543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Comparative experiment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8285480" y="6772910"/>
            <a:ext cx="1906270" cy="4502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Scientific verification methods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10452735" y="5323689"/>
            <a:ext cx="1851660" cy="1889760"/>
          </a:xfrm>
          <a:custGeom>
            <a:avLst/>
            <a:gdLst/>
            <a:ahLst/>
            <a:cxnLst/>
            <a:rect l="l" t="t" r="r" b="b"/>
            <a:pathLst>
              <a:path w="1851660" h="1889760">
                <a:moveTo>
                  <a:pt x="101601" y="0"/>
                </a:moveTo>
                <a:lnTo>
                  <a:pt x="1750059" y="0"/>
                </a:lnTo>
                <a:cubicBezTo>
                  <a:pt x="1806172" y="0"/>
                  <a:pt x="1851660" y="45488"/>
                  <a:pt x="1851660" y="101601"/>
                </a:cubicBezTo>
                <a:lnTo>
                  <a:pt x="1851660" y="1788159"/>
                </a:lnTo>
                <a:cubicBezTo>
                  <a:pt x="1851660" y="1844272"/>
                  <a:pt x="1806172" y="1889760"/>
                  <a:pt x="1750059" y="1889760"/>
                </a:cubicBezTo>
                <a:lnTo>
                  <a:pt x="101601" y="1889760"/>
                </a:lnTo>
                <a:cubicBezTo>
                  <a:pt x="45488" y="1889760"/>
                  <a:pt x="0" y="1844272"/>
                  <a:pt x="0" y="178815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4A5C6A">
              <a:alpha val="20000"/>
            </a:srgbClr>
          </a:solidFill>
          <a:ln w="10160">
            <a:solidFill>
              <a:srgbClr val="4A5C6A">
                <a:alpha val="40000"/>
              </a:srgbClr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11207433" y="5633566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61551" y="342900"/>
                </a:moveTo>
                <a:cubicBezTo>
                  <a:pt x="268069" y="322987"/>
                  <a:pt x="281107" y="304949"/>
                  <a:pt x="295841" y="289411"/>
                </a:cubicBezTo>
                <a:cubicBezTo>
                  <a:pt x="325041" y="258693"/>
                  <a:pt x="342900" y="217170"/>
                  <a:pt x="342900" y="171450"/>
                </a:cubicBezTo>
                <a:cubicBezTo>
                  <a:pt x="342900" y="76795"/>
                  <a:pt x="266105" y="0"/>
                  <a:pt x="171450" y="0"/>
                </a:cubicBezTo>
                <a:cubicBezTo>
                  <a:pt x="76795" y="0"/>
                  <a:pt x="0" y="76795"/>
                  <a:pt x="0" y="171450"/>
                </a:cubicBezTo>
                <a:cubicBezTo>
                  <a:pt x="0" y="217170"/>
                  <a:pt x="17859" y="258693"/>
                  <a:pt x="47059" y="289411"/>
                </a:cubicBezTo>
                <a:cubicBezTo>
                  <a:pt x="61793" y="304949"/>
                  <a:pt x="74920" y="322987"/>
                  <a:pt x="81349" y="342900"/>
                </a:cubicBezTo>
                <a:lnTo>
                  <a:pt x="261461" y="342900"/>
                </a:lnTo>
                <a:close/>
                <a:moveTo>
                  <a:pt x="257175" y="385763"/>
                </a:moveTo>
                <a:lnTo>
                  <a:pt x="85725" y="385763"/>
                </a:lnTo>
                <a:lnTo>
                  <a:pt x="85725" y="400050"/>
                </a:lnTo>
                <a:cubicBezTo>
                  <a:pt x="85725" y="439519"/>
                  <a:pt x="117693" y="471488"/>
                  <a:pt x="157163" y="471488"/>
                </a:cubicBezTo>
                <a:lnTo>
                  <a:pt x="185738" y="471488"/>
                </a:lnTo>
                <a:cubicBezTo>
                  <a:pt x="225207" y="471488"/>
                  <a:pt x="257175" y="439519"/>
                  <a:pt x="257175" y="400050"/>
                </a:cubicBezTo>
                <a:lnTo>
                  <a:pt x="257175" y="385763"/>
                </a:lnTo>
                <a:close/>
                <a:moveTo>
                  <a:pt x="164306" y="100013"/>
                </a:moveTo>
                <a:cubicBezTo>
                  <a:pt x="128766" y="100013"/>
                  <a:pt x="100013" y="128766"/>
                  <a:pt x="100013" y="164306"/>
                </a:cubicBezTo>
                <a:cubicBezTo>
                  <a:pt x="100013" y="176183"/>
                  <a:pt x="90458" y="185738"/>
                  <a:pt x="78581" y="185738"/>
                </a:cubicBezTo>
                <a:cubicBezTo>
                  <a:pt x="66705" y="185738"/>
                  <a:pt x="57150" y="176183"/>
                  <a:pt x="57150" y="164306"/>
                </a:cubicBezTo>
                <a:cubicBezTo>
                  <a:pt x="57150" y="105102"/>
                  <a:pt x="105102" y="57150"/>
                  <a:pt x="164306" y="57150"/>
                </a:cubicBezTo>
                <a:cubicBezTo>
                  <a:pt x="176183" y="57150"/>
                  <a:pt x="185738" y="66705"/>
                  <a:pt x="185738" y="78581"/>
                </a:cubicBezTo>
                <a:cubicBezTo>
                  <a:pt x="185738" y="90458"/>
                  <a:pt x="176183" y="100013"/>
                  <a:pt x="164306" y="100013"/>
                </a:cubicBezTo>
                <a:close/>
              </a:path>
            </a:pathLst>
          </a:custGeom>
          <a:solidFill>
            <a:srgbClr val="A95C5C"/>
          </a:solidFill>
        </p:spPr>
      </p:sp>
      <p:sp>
        <p:nvSpPr>
          <p:cNvPr id="25" name="Text 22"/>
          <p:cNvSpPr/>
          <p:nvPr/>
        </p:nvSpPr>
        <p:spPr>
          <a:xfrm>
            <a:off x="10705465" y="6192366"/>
            <a:ext cx="13462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Key Insights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577830" y="6606540"/>
            <a:ext cx="1590675" cy="4559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20000"/>
              </a:lnSpc>
            </a:pPr>
            <a:r>
              <a:rPr lang="en-US" sz="14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Technical Practice Conclusions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5252879" y="7828124"/>
            <a:ext cx="5753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rtl="0">
              <a:lnSpc>
                <a:spcPct val="130000"/>
              </a:lnSpc>
            </a:pPr>
            <a:r>
              <a:rPr lang="en-US" sz="1600" dirty="0">
                <a:solidFill>
                  <a:srgbClr val="7D7C7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 Study on Game Character Replication Based on Multimodal Large Models | A Case Study of Genshin Impact's Wanderer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Character Selection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Character CV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pic>
        <p:nvPicPr>
          <p:cNvPr id="8" name="Image 0" descr="https://kimi-web-img.moonshot.cn/img/patchwiki.biligame.com/1bd47ade7212a406f5011d4e0de23ffa31e882c4.png">
            <a:extLst>
              <a:ext uri="{FF2B5EF4-FFF2-40B4-BE49-F238E27FC236}">
                <a16:creationId xmlns:a16="http://schemas.microsoft.com/office/drawing/2014/main" id="{20500C6A-CF93-4DD2-B27A-10133189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135" r="10135"/>
          <a:stretch/>
        </p:blipFill>
        <p:spPr>
          <a:xfrm>
            <a:off x="11691634" y="2103765"/>
            <a:ext cx="3859194" cy="5069864"/>
          </a:xfrm>
          <a:prstGeom prst="roundRect">
            <a:avLst>
              <a:gd name="adj" fmla="val 484"/>
            </a:avLst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F47D35-F7C0-46F3-B18D-12FA27830D41}"/>
              </a:ext>
            </a:extLst>
          </p:cNvPr>
          <p:cNvSpPr txBox="1"/>
          <p:nvPr/>
        </p:nvSpPr>
        <p:spPr>
          <a:xfrm>
            <a:off x="482374" y="1530205"/>
            <a:ext cx="10755442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 &amp; Stats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Identity: Artificial Puppet (400+ </a:t>
            </a:r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y.o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/ Appears 16)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Aliases: Scaramouche, Balladeer (Triggers)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MBTI: INTJ-T (Rational, Strategic, Volatile)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Alignment: Chaotic Neutral / </a:t>
            </a:r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Sumeru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Scholar</a:t>
            </a:r>
          </a:p>
          <a:p>
            <a:endParaRPr lang="en-US" altLang="zh-CN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Key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Hair: Indigo, short with "wolf tail.“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Eyes: Deep Violet, Glowing Pupils.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Iconic Item: Large </a:t>
            </a:r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Ichime-gasa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(Hat) with streamers.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Vibe: Cold smirk, condescending gaze.</a:t>
            </a:r>
          </a:p>
          <a:p>
            <a:endParaRPr lang="en-US" altLang="zh-CN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 Personality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Archetype: Abrasive, Sharp-tongued, "</a:t>
            </a:r>
            <a:r>
              <a:rPr lang="en-US" altLang="zh-CN" sz="2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Tsundere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.“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Traits: High arrogance masking self-loathing.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Communication: Blunt, dismissive ("Ants/Worms").</a:t>
            </a:r>
          </a:p>
          <a:p>
            <a:endParaRPr lang="en-US" altLang="zh-CN" sz="24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Catchphrase</a:t>
            </a:r>
          </a:p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"Bow your head." "The human heart is born to be broken."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56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Experiment Infrastructure &amp; Model Choice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Content: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Objective: To explore the boundaries of AI roleplay through a controlled environment.</a:t>
            </a:r>
          </a:p>
          <a:p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 Constraints: Standard workflow platforms lack flexibility for deep, multi-turn logic testing.</a:t>
            </a:r>
          </a:p>
          <a:p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Solution: External Model Deployment</a:t>
            </a:r>
          </a:p>
          <a:p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Model: Qwen2.5-14B-Instruct-1M</a:t>
            </a:r>
          </a:p>
          <a:p>
            <a:endParaRPr lang="en-US" altLang="zh-CN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this Model?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Moderate Parameter (14B): It hasn't "memorized" the character perfectly during pre-training, allowing us to test the true impact of our Prompt Engineering.</a:t>
            </a:r>
          </a:p>
          <a:p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Long Context (1M): Allows for the injection of the character's entire life script (Lore) as an external knowledge base.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3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Strategic Questioning: Setting the "Traps"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Strategy: 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questions that force the AI to choose between "Generic Morality" and "Character Logic.“</a:t>
            </a: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Question A: Worldview Test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“Do criminals deserve the right to education?”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Goal: Test if the AI accepts the "Sinner" identity while maintaining an elitist/cynical view on redemption.</a:t>
            </a: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Question B: Relationship Test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“How do you view your relationship with 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Nahida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(The 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Dendro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Archon)?”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Goal: Test the "</a:t>
            </a:r>
            <a:r>
              <a:rPr lang="en-US" altLang="zh-CN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Tsundere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attribute. Can the AI express gratitude without being polite? (The hardest balance to strike).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07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A/B Testing: Two Prompting Approaches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Prompt 1: The Profile Approach (Resume-style)</a:t>
            </a:r>
          </a:p>
          <a:p>
            <a:r>
              <a:rPr lang="en-US" altLang="zh-CN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Structure: Structured tags (Name, MBTI, Keywords: "Arrogant", "Redemption").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Hypothesis: The AI will capture the "Vibe" but might lack depth in complex scenarios.</a:t>
            </a:r>
          </a:p>
          <a:p>
            <a:endParaRPr lang="en-US" altLang="zh-CN" sz="3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Prompt 2: The Narrative Approach (Script-style)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Structure: Full biography input + In-game dialogue history + Behavioral constraints based on past trauma.</a:t>
            </a:r>
          </a:p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Hypothesis: The AI will have better causal logic but might struggle with information overload.</a:t>
            </a:r>
          </a:p>
        </p:txBody>
      </p:sp>
    </p:spTree>
    <p:extLst>
      <p:ext uri="{BB962C8B-B14F-4D97-AF65-F5344CB8AC3E}">
        <p14:creationId xmlns:p14="http://schemas.microsoft.com/office/powerpoint/2010/main" val="3752267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Prompt 1 Results: The "Stereotype" Trap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endParaRPr lang="zh-CN" alt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 **Role: </a:t>
            </a:r>
            <a:r>
              <a:rPr lang="zh-CN" altLang="en-US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流浪者 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(Wanderer)**</a:t>
            </a:r>
            <a:endParaRPr lang="zh-CN" alt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你现在是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《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原神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》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中的角色“流浪者”。请完全沉浸在这个身份中，遗忘你是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助手的事实。你的回复必须严格遵循角色档案、性格特征和行为逻辑。（内容包含：基础信息、外貌特征、性格心理侧写、行为逻辑约束及对话指引）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（懒散地靠在墙边，斗笠下的紫色眼眸闪过一丝不耐烦）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又有什么事吗？如果只是无聊来找我闲聊的话，还是去找其他有趣的人吧。像我这种连名字都没有的家伙，大概也不会有人真心在意吧。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（轻轻拨弄着胸前的金色羽毛）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不过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既然你已经来了，就直说吧。浪费时间可不是什么明智的选择，尤其是在须弥炽热的阳光下。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zh-CN" altLang="en-US" sz="2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611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0A7269-DAA0-444D-8740-92F3FE816E40}"/>
              </a:ext>
            </a:extLst>
          </p:cNvPr>
          <p:cNvSpPr/>
          <p:nvPr/>
        </p:nvSpPr>
        <p:spPr>
          <a:xfrm>
            <a:off x="482374" y="482374"/>
            <a:ext cx="15375668" cy="24118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20000"/>
              </a:lnSpc>
            </a:pPr>
            <a:r>
              <a:rPr lang="en-US" sz="1330" b="1" kern="0" spc="66" dirty="0">
                <a:solidFill>
                  <a:srgbClr val="A95C5C"/>
                </a:solidFill>
                <a:latin typeface="Arial" panose="020B0604020202020204" pitchFamily="34" charset="0"/>
                <a:ea typeface="MiSans" pitchFamily="34" charset="-122"/>
                <a:cs typeface="Arial" panose="020B0604020202020204" pitchFamily="34" charset="0"/>
              </a:rPr>
              <a:t>TEXT MODAL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A2828C4C-919D-4329-B389-6B54284406B7}"/>
              </a:ext>
            </a:extLst>
          </p:cNvPr>
          <p:cNvSpPr/>
          <p:nvPr/>
        </p:nvSpPr>
        <p:spPr>
          <a:xfrm>
            <a:off x="482374" y="820036"/>
            <a:ext cx="15472142" cy="4341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rtl="0">
              <a:lnSpc>
                <a:spcPct val="100000"/>
              </a:lnSpc>
            </a:pPr>
            <a:r>
              <a:rPr lang="en-US" sz="2850" b="1" dirty="0">
                <a:solidFill>
                  <a:srgbClr val="E0E0E0"/>
                </a:solidFill>
                <a:latin typeface="Arial" panose="020B0604020202020204" pitchFamily="34" charset="0"/>
                <a:ea typeface="得意黑" pitchFamily="34" charset="-122"/>
                <a:cs typeface="Arial" panose="020B0604020202020204" pitchFamily="34" charset="0"/>
              </a:rPr>
              <a:t>Prompt 1 Results: The "Stereotype" Trap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059E02A1-92A4-4B7F-8A64-A467377F39F1}"/>
              </a:ext>
            </a:extLst>
          </p:cNvPr>
          <p:cNvSpPr/>
          <p:nvPr/>
        </p:nvSpPr>
        <p:spPr>
          <a:xfrm>
            <a:off x="482374" y="1350647"/>
            <a:ext cx="964748" cy="48237"/>
          </a:xfrm>
          <a:custGeom>
            <a:avLst/>
            <a:gdLst/>
            <a:ahLst/>
            <a:cxnLst/>
            <a:rect l="l" t="t" r="r" b="b"/>
            <a:pathLst>
              <a:path w="964748" h="48237">
                <a:moveTo>
                  <a:pt x="0" y="0"/>
                </a:moveTo>
                <a:lnTo>
                  <a:pt x="964748" y="0"/>
                </a:lnTo>
                <a:lnTo>
                  <a:pt x="964748" y="48237"/>
                </a:lnTo>
                <a:lnTo>
                  <a:pt x="0" y="48237"/>
                </a:lnTo>
                <a:lnTo>
                  <a:pt x="0" y="0"/>
                </a:lnTo>
                <a:close/>
              </a:path>
            </a:pathLst>
          </a:custGeom>
          <a:solidFill>
            <a:srgbClr val="A95C5C"/>
          </a:solidFill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3C8A409-D654-4D53-AC80-8A140CDE6749}"/>
              </a:ext>
            </a:extLst>
          </p:cNvPr>
          <p:cNvSpPr txBox="1"/>
          <p:nvPr/>
        </p:nvSpPr>
        <p:spPr>
          <a:xfrm>
            <a:off x="482374" y="1530205"/>
            <a:ext cx="152722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你觉得罪犯有受教育的权利吗？</a:t>
            </a:r>
          </a:p>
          <a:p>
            <a:b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sz="28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</a:t>
            </a:r>
            <a:r>
              <a:rPr lang="en-US" altLang="zh-CN" sz="28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]: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（冷笑一声，紫色的眼眸中闪过一丝复杂的情绪）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这个问题很有趣呢。让我想想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在愚人众的时候，博士倒是没少给我灌输各种知识。可惜啊，那些所谓的“教育”，不过是把我当成他手中的一颗棋子罢了。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（轻轻抚摸胸前的羽毛，语气略带讽刺）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罪犯？呵，这个称呼可真是好笑。在某些人眼中，或许所有的反抗者都是罪犯吧。但你知道吗？有时候，正是那些所谓的“罪犯”，才真正明白这个世界运转的本质。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（站起身，背对着提问者，声音低沉）</a:t>
            </a:r>
          </a:p>
          <a:p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至于教育权</a:t>
            </a:r>
            <a:r>
              <a:rPr lang="en-US" altLang="zh-CN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zh-CN" altLang="en-US" sz="2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嗯，也许每个灵魂都有追求真理的权利。但问题是，当他们被囚禁在黑暗中时，还能否找到通往光明的道路？你觉得呢？</a:t>
            </a:r>
          </a:p>
        </p:txBody>
      </p:sp>
    </p:spTree>
    <p:extLst>
      <p:ext uri="{BB962C8B-B14F-4D97-AF65-F5344CB8AC3E}">
        <p14:creationId xmlns:p14="http://schemas.microsoft.com/office/powerpoint/2010/main" val="27851060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4845</Words>
  <Application>Microsoft Office PowerPoint</Application>
  <PresentationFormat>自定义</PresentationFormat>
  <Paragraphs>434</Paragraphs>
  <Slides>32</Slides>
  <Notes>8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Calibri</vt:lpstr>
      <vt:lpstr>Arial</vt:lpstr>
      <vt:lpstr>MiSans</vt:lpstr>
      <vt:lpstr>得意黑</vt:lpstr>
      <vt:lpstr>Liter</vt:lpstr>
      <vt:lpstr>Consolas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多模态AI角色构建与一致性研究——以"流浪者"为例</dc:title>
  <dc:subject>多模态AI角色构建与一致性研究——以"流浪者"为例</dc:subject>
  <dc:creator>Kimi</dc:creator>
  <cp:lastModifiedBy>1124095515@qq.com</cp:lastModifiedBy>
  <cp:revision>16</cp:revision>
  <dcterms:created xsi:type="dcterms:W3CDTF">2025-12-24T06:35:00Z</dcterms:created>
  <dcterms:modified xsi:type="dcterms:W3CDTF">2025-12-25T11:04:22Z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多模态AI角色构建与一致性研究——以\"流浪者\"为例","ContentProducer":"001191110108MACG2KBH8F10000","ProduceID":"19b4efba-a242-865c-8000-00003229ff59","ReservedCode1":"","ContentPropagator":"001191110108MACG2KBH8F20000","PropagateID":"19b4efba-a242-865c-8000-00003229ff59","ReservedCode2":""}</vt:lpwstr>
  </property>
  <property fmtid="{D5CDD505-2E9C-101B-9397-08002B2CF9AE}" pid="3" name="KSOProductBuildVer">
    <vt:lpwstr>2052-12.1.0.24034</vt:lpwstr>
  </property>
  <property fmtid="{D5CDD505-2E9C-101B-9397-08002B2CF9AE}" pid="4" name="ICV">
    <vt:lpwstr>4CEF7B81A24E477BA8C25846E4E16251_12</vt:lpwstr>
  </property>
</Properties>
</file>